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 id="2147484652" r:id="rId4"/>
  </p:sldMasterIdLst>
  <p:notesMasterIdLst>
    <p:notesMasterId r:id="rId52"/>
  </p:notesMasterIdLst>
  <p:handoutMasterIdLst>
    <p:handoutMasterId r:id="rId53"/>
  </p:handoutMasterIdLst>
  <p:sldIdLst>
    <p:sldId id="1661" r:id="rId5"/>
    <p:sldId id="1806" r:id="rId6"/>
    <p:sldId id="1826" r:id="rId7"/>
    <p:sldId id="1405" r:id="rId8"/>
    <p:sldId id="1846" r:id="rId9"/>
    <p:sldId id="321" r:id="rId10"/>
    <p:sldId id="337" r:id="rId11"/>
    <p:sldId id="1850" r:id="rId12"/>
    <p:sldId id="1828" r:id="rId13"/>
    <p:sldId id="301" r:id="rId14"/>
    <p:sldId id="1853" r:id="rId15"/>
    <p:sldId id="1829" r:id="rId16"/>
    <p:sldId id="1830" r:id="rId17"/>
    <p:sldId id="1831" r:id="rId18"/>
    <p:sldId id="292" r:id="rId19"/>
    <p:sldId id="294" r:id="rId20"/>
    <p:sldId id="1833" r:id="rId21"/>
    <p:sldId id="1848" r:id="rId22"/>
    <p:sldId id="471" r:id="rId23"/>
    <p:sldId id="1847" r:id="rId24"/>
    <p:sldId id="1834" r:id="rId25"/>
    <p:sldId id="1832" r:id="rId26"/>
    <p:sldId id="1835" r:id="rId27"/>
    <p:sldId id="1836" r:id="rId28"/>
    <p:sldId id="1854" r:id="rId29"/>
    <p:sldId id="1858" r:id="rId30"/>
    <p:sldId id="1851" r:id="rId31"/>
    <p:sldId id="1841" r:id="rId32"/>
    <p:sldId id="1840" r:id="rId33"/>
    <p:sldId id="1842" r:id="rId34"/>
    <p:sldId id="1862" r:id="rId35"/>
    <p:sldId id="1852" r:id="rId36"/>
    <p:sldId id="516" r:id="rId37"/>
    <p:sldId id="504" r:id="rId38"/>
    <p:sldId id="519" r:id="rId39"/>
    <p:sldId id="1859" r:id="rId40"/>
    <p:sldId id="1857" r:id="rId41"/>
    <p:sldId id="328" r:id="rId42"/>
    <p:sldId id="1827" r:id="rId43"/>
    <p:sldId id="1527" r:id="rId44"/>
    <p:sldId id="322" r:id="rId45"/>
    <p:sldId id="329" r:id="rId46"/>
    <p:sldId id="1825" r:id="rId47"/>
    <p:sldId id="1861" r:id="rId48"/>
    <p:sldId id="316" r:id="rId49"/>
    <p:sldId id="1814" r:id="rId50"/>
    <p:sldId id="1532"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661"/>
            <p14:sldId id="1806"/>
            <p14:sldId id="1826"/>
            <p14:sldId id="1405"/>
            <p14:sldId id="1846"/>
            <p14:sldId id="321"/>
            <p14:sldId id="337"/>
            <p14:sldId id="1850"/>
            <p14:sldId id="1828"/>
            <p14:sldId id="301"/>
            <p14:sldId id="1853"/>
            <p14:sldId id="1829"/>
            <p14:sldId id="1830"/>
            <p14:sldId id="1831"/>
            <p14:sldId id="292"/>
            <p14:sldId id="294"/>
            <p14:sldId id="1833"/>
            <p14:sldId id="1848"/>
            <p14:sldId id="471"/>
            <p14:sldId id="1847"/>
            <p14:sldId id="1834"/>
            <p14:sldId id="1832"/>
            <p14:sldId id="1835"/>
            <p14:sldId id="1836"/>
            <p14:sldId id="1854"/>
            <p14:sldId id="1858"/>
            <p14:sldId id="1851"/>
            <p14:sldId id="1841"/>
            <p14:sldId id="1840"/>
            <p14:sldId id="1842"/>
            <p14:sldId id="1862"/>
            <p14:sldId id="1852"/>
            <p14:sldId id="516"/>
            <p14:sldId id="504"/>
            <p14:sldId id="519"/>
            <p14:sldId id="1859"/>
            <p14:sldId id="1857"/>
            <p14:sldId id="328"/>
            <p14:sldId id="1827"/>
            <p14:sldId id="1527"/>
            <p14:sldId id="322"/>
            <p14:sldId id="329"/>
            <p14:sldId id="1825"/>
            <p14:sldId id="1861"/>
            <p14:sldId id="316"/>
            <p14:sldId id="181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4"/>
    <a:srgbClr val="004B50"/>
    <a:srgbClr val="E6E6E6"/>
    <a:srgbClr val="1A1A1A"/>
    <a:srgbClr val="FFFFFF"/>
    <a:srgbClr val="107C10"/>
    <a:srgbClr val="EAEAEA"/>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FF269-777B-9946-8C49-1188BBBB18BF}" v="4" dt="2018-04-27T19:18:32.900"/>
    <p1510:client id="{775C9505-807F-4E7F-9945-94DFD0FB272A}" v="1" dt="2018-05-02T17:50:43.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66" d="100"/>
          <a:sy n="66" d="100"/>
        </p:scale>
        <p:origin x="197" y="120"/>
      </p:cViewPr>
      <p:guideLst/>
    </p:cSldViewPr>
  </p:slideViewPr>
  <p:notesTextViewPr>
    <p:cViewPr>
      <p:scale>
        <a:sx n="400" d="100"/>
        <a:sy n="400" d="100"/>
      </p:scale>
      <p:origin x="0" y="0"/>
    </p:cViewPr>
  </p:notesTextViewPr>
  <p:sorterViewPr>
    <p:cViewPr varScale="1">
      <p:scale>
        <a:sx n="1" d="1"/>
        <a:sy n="1" d="1"/>
      </p:scale>
      <p:origin x="0" y="-1020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5/8/2018 2:12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5/8/2018 2:11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589246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815935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6498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51787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5/8/2018 3:42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29832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33</a:t>
            </a:fld>
            <a:endParaRPr lang="en-US"/>
          </a:p>
        </p:txBody>
      </p:sp>
    </p:spTree>
    <p:extLst>
      <p:ext uri="{BB962C8B-B14F-4D97-AF65-F5344CB8AC3E}">
        <p14:creationId xmlns:p14="http://schemas.microsoft.com/office/powerpoint/2010/main" val="3765959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34</a:t>
            </a:fld>
            <a:endParaRPr lang="en-US"/>
          </a:p>
        </p:txBody>
      </p:sp>
    </p:spTree>
    <p:extLst>
      <p:ext uri="{BB962C8B-B14F-4D97-AF65-F5344CB8AC3E}">
        <p14:creationId xmlns:p14="http://schemas.microsoft.com/office/powerpoint/2010/main" val="356622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35</a:t>
            </a:fld>
            <a:endParaRPr lang="en-US"/>
          </a:p>
        </p:txBody>
      </p:sp>
    </p:spTree>
    <p:extLst>
      <p:ext uri="{BB962C8B-B14F-4D97-AF65-F5344CB8AC3E}">
        <p14:creationId xmlns:p14="http://schemas.microsoft.com/office/powerpoint/2010/main" val="1243393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High-level, walk through a helm chart</a:t>
            </a:r>
          </a:p>
          <a:p>
            <a:r>
              <a:rPr lang="en-US"/>
              <a:t>Helm upgrade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96589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37</a:t>
            </a:fld>
            <a:endParaRPr lang="en-US"/>
          </a:p>
        </p:txBody>
      </p:sp>
    </p:spTree>
    <p:extLst>
      <p:ext uri="{BB962C8B-B14F-4D97-AF65-F5344CB8AC3E}">
        <p14:creationId xmlns:p14="http://schemas.microsoft.com/office/powerpoint/2010/main" val="2677341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38</a:t>
            </a:fld>
            <a:endParaRPr lang="en-US"/>
          </a:p>
        </p:txBody>
      </p:sp>
    </p:spTree>
    <p:extLst>
      <p:ext uri="{BB962C8B-B14F-4D97-AF65-F5344CB8AC3E}">
        <p14:creationId xmlns:p14="http://schemas.microsoft.com/office/powerpoint/2010/main" val="2807200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614866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[‎2/‎23/‎2018 3:18 PM]  Sajay Antony:  </a:t>
            </a:r>
          </a:p>
          <a:p>
            <a:r>
              <a:rPr lang="en-US" sz="900" kern="1200">
                <a:solidFill>
                  <a:schemeClr val="tx1"/>
                </a:solidFill>
                <a:effectLst/>
                <a:latin typeface="Segoe UI Light" pitchFamily="34" charset="0"/>
                <a:ea typeface="+mn-ea"/>
                <a:cs typeface="+mn-cs"/>
              </a:rPr>
              <a:t>https://git-scm.com/book/en/v2/Git-Branching-Basic-Branching-and-Merging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3:37 PM]  Sajay Antony:  </a:t>
            </a:r>
          </a:p>
          <a:p>
            <a:r>
              <a:rPr lang="en-US" sz="900" kern="1200">
                <a:solidFill>
                  <a:schemeClr val="tx1"/>
                </a:solidFill>
                <a:effectLst/>
                <a:latin typeface="Segoe UI Light" pitchFamily="34" charset="0"/>
                <a:ea typeface="+mn-ea"/>
                <a:cs typeface="+mn-cs"/>
              </a:rPr>
              <a:t>https://docs.docker.com/storage/storagedriver/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4:00 PM]  Sajay Antony:  </a:t>
            </a:r>
          </a:p>
          <a:p>
            <a:r>
              <a:rPr lang="en-US" sz="900" kern="1200">
                <a:solidFill>
                  <a:schemeClr val="tx1"/>
                </a:solidFill>
                <a:effectLst/>
                <a:latin typeface="Segoe UI Light" pitchFamily="34" charset="0"/>
                <a:ea typeface="+mn-ea"/>
                <a:cs typeface="+mn-cs"/>
              </a:rPr>
              <a:t>https://www.cockos.com/licecap/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5:10 PM]  Sajay Antony:  </a:t>
            </a:r>
          </a:p>
          <a:p>
            <a:r>
              <a:rPr lang="en-US" sz="900" kern="1200">
                <a:solidFill>
                  <a:schemeClr val="tx1"/>
                </a:solidFill>
                <a:effectLst/>
                <a:latin typeface="Segoe UI Light" pitchFamily="34" charset="0"/>
                <a:ea typeface="+mn-ea"/>
                <a:cs typeface="+mn-cs"/>
              </a:rPr>
              <a:t>https://docs.docker.com/datacenter/dtr/2.4/guides/user/create-promotion-policies/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28690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42</a:t>
            </a:fld>
            <a:endParaRPr lang="en-US"/>
          </a:p>
        </p:txBody>
      </p:sp>
    </p:spTree>
    <p:extLst>
      <p:ext uri="{BB962C8B-B14F-4D97-AF65-F5344CB8AC3E}">
        <p14:creationId xmlns:p14="http://schemas.microsoft.com/office/powerpoint/2010/main" val="1681522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5/8/2018 2:11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2753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98152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096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10</a:t>
            </a:fld>
            <a:endParaRPr lang="en-US"/>
          </a:p>
        </p:txBody>
      </p:sp>
    </p:spTree>
    <p:extLst>
      <p:ext uri="{BB962C8B-B14F-4D97-AF65-F5344CB8AC3E}">
        <p14:creationId xmlns:p14="http://schemas.microsoft.com/office/powerpoint/2010/main" val="1693545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5/8/2018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58201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15</a:t>
            </a:fld>
            <a:endParaRPr lang="en-US"/>
          </a:p>
        </p:txBody>
      </p:sp>
    </p:spTree>
    <p:extLst>
      <p:ext uri="{BB962C8B-B14F-4D97-AF65-F5344CB8AC3E}">
        <p14:creationId xmlns:p14="http://schemas.microsoft.com/office/powerpoint/2010/main" val="1609495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16</a:t>
            </a:fld>
            <a:endParaRPr lang="en-US"/>
          </a:p>
        </p:txBody>
      </p:sp>
    </p:spTree>
    <p:extLst>
      <p:ext uri="{BB962C8B-B14F-4D97-AF65-F5344CB8AC3E}">
        <p14:creationId xmlns:p14="http://schemas.microsoft.com/office/powerpoint/2010/main" val="206010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1" y="3639147"/>
            <a:ext cx="10515600" cy="92333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1" y="4589464"/>
            <a:ext cx="10515600" cy="369332"/>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5/8/2018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4190237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519587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5/8/2018</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1715514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29896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69240" y="167843"/>
            <a:ext cx="11384532" cy="1143000"/>
          </a:xfrm>
        </p:spPr>
        <p:txBody>
          <a:bodyPr/>
          <a:lstStyle/>
          <a:p>
            <a:r>
              <a:rPr lang="en-US"/>
              <a:t>Click to edit Master title style</a:t>
            </a:r>
          </a:p>
        </p:txBody>
      </p:sp>
      <p:sp>
        <p:nvSpPr>
          <p:cNvPr id="3" name="Content Placeholder 2"/>
          <p:cNvSpPr>
            <a:spLocks noGrp="1"/>
          </p:cNvSpPr>
          <p:nvPr>
            <p:ph idx="1"/>
          </p:nvPr>
        </p:nvSpPr>
        <p:spPr>
          <a:xfrm>
            <a:off x="269240" y="1456607"/>
            <a:ext cx="11384532" cy="5199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1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664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69240" y="167843"/>
            <a:ext cx="10972800" cy="1143000"/>
          </a:xfrm>
        </p:spPr>
        <p:txBody>
          <a:bodyPr/>
          <a:lstStyle/>
          <a:p>
            <a:r>
              <a:rPr lang="en-US"/>
              <a:t>Click to edit Master title style</a:t>
            </a:r>
          </a:p>
        </p:txBody>
      </p:sp>
    </p:spTree>
    <p:extLst>
      <p:ext uri="{BB962C8B-B14F-4D97-AF65-F5344CB8AC3E}">
        <p14:creationId xmlns:p14="http://schemas.microsoft.com/office/powerpoint/2010/main" val="465823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357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2.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0" r:id="rId25"/>
    <p:sldLayoutId id="2147484651" r:id="rId26"/>
    <p:sldLayoutId id="2147484659"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69444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Lst>
  <p:txStyles>
    <p:titleStyle>
      <a:lvl1pPr algn="l"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57124" indent="-457124" algn="l" defTabSz="1218996" rtl="0" eaLnBrk="1" latinLnBrk="0" hangingPunct="1">
        <a:spcBef>
          <a:spcPct val="20000"/>
        </a:spcBef>
        <a:buFont typeface="Arial" pitchFamily="34" charset="0"/>
        <a:buChar char="•"/>
        <a:defRPr sz="4266" kern="1200">
          <a:solidFill>
            <a:schemeClr val="bg1"/>
          </a:solidFill>
          <a:latin typeface="Segoe UI Light" panose="020B0502040204020203" pitchFamily="34" charset="0"/>
          <a:ea typeface="+mn-ea"/>
          <a:cs typeface="Segoe UI Light" panose="020B0502040204020203" pitchFamily="34" charset="0"/>
        </a:defRPr>
      </a:lvl1pPr>
      <a:lvl2pPr marL="990434" indent="-380936" algn="l" defTabSz="1218996" rtl="0" eaLnBrk="1" latinLnBrk="0" hangingPunct="1">
        <a:spcBef>
          <a:spcPct val="20000"/>
        </a:spcBef>
        <a:buFont typeface="Arial" pitchFamily="34" charset="0"/>
        <a:buChar char="–"/>
        <a:defRPr sz="3733" kern="1200">
          <a:solidFill>
            <a:schemeClr val="bg1"/>
          </a:solidFill>
          <a:latin typeface="Segoe UI Light" panose="020B0502040204020203" pitchFamily="34" charset="0"/>
          <a:ea typeface="+mn-ea"/>
          <a:cs typeface="Segoe UI Light" panose="020B0502040204020203" pitchFamily="34" charset="0"/>
        </a:defRPr>
      </a:lvl2pPr>
      <a:lvl3pPr marL="1523745" indent="-304749" algn="l" defTabSz="1218996"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3pPr>
      <a:lvl4pPr marL="2133243" indent="-304749" algn="l" defTabSz="1218996" rtl="0" eaLnBrk="1" latinLnBrk="0" hangingPunct="1">
        <a:spcBef>
          <a:spcPct val="20000"/>
        </a:spcBef>
        <a:buFont typeface="Arial" pitchFamily="34" charset="0"/>
        <a:buChar char="–"/>
        <a:defRPr sz="2666" kern="1200">
          <a:solidFill>
            <a:schemeClr val="bg1"/>
          </a:solidFill>
          <a:latin typeface="Segoe UI Light" panose="020B0502040204020203" pitchFamily="34" charset="0"/>
          <a:ea typeface="+mn-ea"/>
          <a:cs typeface="Segoe UI Light" panose="020B0502040204020203" pitchFamily="34" charset="0"/>
        </a:defRPr>
      </a:lvl4pPr>
      <a:lvl5pPr marL="2742740" indent="-304749" algn="l" defTabSz="1218996" rtl="0" eaLnBrk="1" latinLnBrk="0" hangingPunct="1">
        <a:spcBef>
          <a:spcPct val="20000"/>
        </a:spcBef>
        <a:buFont typeface="Arial" pitchFamily="34" charset="0"/>
        <a:buChar char="»"/>
        <a:defRPr sz="2666" kern="1200">
          <a:solidFill>
            <a:schemeClr val="tx1"/>
          </a:solidFill>
          <a:latin typeface="Segoe UI Light" panose="020B0502040204020203" pitchFamily="34" charset="0"/>
          <a:ea typeface="+mn-ea"/>
          <a:cs typeface="Segoe UI Light" panose="020B0502040204020203" pitchFamily="34" charset="0"/>
        </a:defRPr>
      </a:lvl5pPr>
      <a:lvl6pPr marL="3352239"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736"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234"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732"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43.png"/><Relationship Id="rId7"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3.emf"/><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svg"/><Relationship Id="rId18" Type="http://schemas.openxmlformats.org/officeDocument/2006/relationships/image" Target="../media/image58.jpeg"/><Relationship Id="rId3" Type="http://schemas.openxmlformats.org/officeDocument/2006/relationships/image" Target="../media/image44.png"/><Relationship Id="rId21" Type="http://schemas.openxmlformats.org/officeDocument/2006/relationships/image" Target="../media/image61.png"/><Relationship Id="rId7" Type="http://schemas.openxmlformats.org/officeDocument/2006/relationships/image" Target="../media/image48.svg"/><Relationship Id="rId12" Type="http://schemas.openxmlformats.org/officeDocument/2006/relationships/image" Target="../media/image52.png"/><Relationship Id="rId17" Type="http://schemas.openxmlformats.org/officeDocument/2006/relationships/image" Target="../media/image57.jpeg"/><Relationship Id="rId2" Type="http://schemas.openxmlformats.org/officeDocument/2006/relationships/notesSlide" Target="../notesSlides/notesSlide8.xml"/><Relationship Id="rId16" Type="http://schemas.openxmlformats.org/officeDocument/2006/relationships/image" Target="../media/image56.jpeg"/><Relationship Id="rId20"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svg"/><Relationship Id="rId15" Type="http://schemas.openxmlformats.org/officeDocument/2006/relationships/image" Target="../media/image55.jpeg"/><Relationship Id="rId23" Type="http://schemas.openxmlformats.org/officeDocument/2006/relationships/image" Target="../media/image63.png"/><Relationship Id="rId10" Type="http://schemas.openxmlformats.org/officeDocument/2006/relationships/image" Target="../media/image11.png"/><Relationship Id="rId19" Type="http://schemas.openxmlformats.org/officeDocument/2006/relationships/image" Target="../media/image59.jpe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4.jpeg"/><Relationship Id="rId22"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67.png"/><Relationship Id="rId12" Type="http://schemas.openxmlformats.org/officeDocument/2006/relationships/image" Target="../media/image7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47.png"/><Relationship Id="rId5" Type="http://schemas.openxmlformats.org/officeDocument/2006/relationships/image" Target="../media/image65.png"/><Relationship Id="rId15" Type="http://schemas.openxmlformats.org/officeDocument/2006/relationships/image" Target="../media/image71.svg"/><Relationship Id="rId10" Type="http://schemas.openxmlformats.org/officeDocument/2006/relationships/image" Target="../media/image69.svg"/><Relationship Id="rId4" Type="http://schemas.openxmlformats.org/officeDocument/2006/relationships/image" Target="../media/image64.png"/><Relationship Id="rId9" Type="http://schemas.openxmlformats.org/officeDocument/2006/relationships/image" Target="../media/image45.pn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8.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7.png"/><Relationship Id="rId18" Type="http://schemas.openxmlformats.org/officeDocument/2006/relationships/image" Target="../media/image39.png"/><Relationship Id="rId3" Type="http://schemas.openxmlformats.org/officeDocument/2006/relationships/image" Target="../media/image28.png"/><Relationship Id="rId21" Type="http://schemas.openxmlformats.org/officeDocument/2006/relationships/image" Target="../media/image42.svg"/><Relationship Id="rId7" Type="http://schemas.openxmlformats.org/officeDocument/2006/relationships/image" Target="../media/image31.emf"/><Relationship Id="rId12" Type="http://schemas.openxmlformats.org/officeDocument/2006/relationships/image" Target="../media/image16.emf"/><Relationship Id="rId17" Type="http://schemas.openxmlformats.org/officeDocument/2006/relationships/image" Target="../media/image38.svg"/><Relationship Id="rId2" Type="http://schemas.openxmlformats.org/officeDocument/2006/relationships/notesSlide" Target="../notesSlides/notesSlide10.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0.emf"/><Relationship Id="rId11" Type="http://schemas.microsoft.com/office/2007/relationships/hdphoto" Target="../media/hdphoto2.wdp"/><Relationship Id="rId5" Type="http://schemas.openxmlformats.org/officeDocument/2006/relationships/image" Target="../media/image13.emf"/><Relationship Id="rId15" Type="http://schemas.openxmlformats.org/officeDocument/2006/relationships/image" Target="../media/image36.png"/><Relationship Id="rId10" Type="http://schemas.openxmlformats.org/officeDocument/2006/relationships/image" Target="../media/image34.png"/><Relationship Id="rId19" Type="http://schemas.openxmlformats.org/officeDocument/2006/relationships/image" Target="../media/image40.svg"/><Relationship Id="rId4" Type="http://schemas.openxmlformats.org/officeDocument/2006/relationships/image" Target="../media/image29.png"/><Relationship Id="rId9" Type="http://schemas.openxmlformats.org/officeDocument/2006/relationships/image" Target="../media/image33.gif"/><Relationship Id="rId1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6.emf"/><Relationship Id="rId18" Type="http://schemas.openxmlformats.org/officeDocument/2006/relationships/image" Target="../media/image32.png"/><Relationship Id="rId26" Type="http://schemas.openxmlformats.org/officeDocument/2006/relationships/image" Target="../media/image8.svg"/><Relationship Id="rId3" Type="http://schemas.openxmlformats.org/officeDocument/2006/relationships/image" Target="../media/image13.emf"/><Relationship Id="rId21" Type="http://schemas.openxmlformats.org/officeDocument/2006/relationships/image" Target="../media/image75.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50.png"/><Relationship Id="rId25" Type="http://schemas.openxmlformats.org/officeDocument/2006/relationships/image" Target="../media/image7.png"/><Relationship Id="rId2" Type="http://schemas.openxmlformats.org/officeDocument/2006/relationships/notesSlide" Target="../notesSlides/notesSlide11.xml"/><Relationship Id="rId16" Type="http://schemas.openxmlformats.org/officeDocument/2006/relationships/image" Target="../media/image73.png"/><Relationship Id="rId20"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24" Type="http://schemas.microsoft.com/office/2007/relationships/hdphoto" Target="../media/hdphoto1.wdp"/><Relationship Id="rId5" Type="http://schemas.openxmlformats.org/officeDocument/2006/relationships/image" Target="../media/image31.emf"/><Relationship Id="rId15" Type="http://schemas.openxmlformats.org/officeDocument/2006/relationships/image" Target="../media/image72.png"/><Relationship Id="rId23" Type="http://schemas.openxmlformats.org/officeDocument/2006/relationships/image" Target="../media/image12.png"/><Relationship Id="rId28" Type="http://schemas.openxmlformats.org/officeDocument/2006/relationships/image" Target="../media/image78.png"/><Relationship Id="rId10" Type="http://schemas.openxmlformats.org/officeDocument/2006/relationships/image" Target="../media/image40.svg"/><Relationship Id="rId19" Type="http://schemas.openxmlformats.org/officeDocument/2006/relationships/image" Target="../media/image27.png"/><Relationship Id="rId4" Type="http://schemas.openxmlformats.org/officeDocument/2006/relationships/image" Target="../media/image30.emf"/><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76.png"/><Relationship Id="rId27"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80.png"/><Relationship Id="rId1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24.png"/><Relationship Id="rId12" Type="http://schemas.openxmlformats.org/officeDocument/2006/relationships/image" Target="../media/image79.png"/><Relationship Id="rId17" Type="http://schemas.openxmlformats.org/officeDocument/2006/relationships/image" Target="../media/image50.png"/><Relationship Id="rId2" Type="http://schemas.openxmlformats.org/officeDocument/2006/relationships/image" Target="../media/image7.png"/><Relationship Id="rId16"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10.svg"/><Relationship Id="rId11" Type="http://schemas.openxmlformats.org/officeDocument/2006/relationships/image" Target="../media/image73.png"/><Relationship Id="rId5" Type="http://schemas.openxmlformats.org/officeDocument/2006/relationships/image" Target="../media/image9.png"/><Relationship Id="rId15" Type="http://schemas.openxmlformats.org/officeDocument/2006/relationships/image" Target="../media/image81.png"/><Relationship Id="rId10" Type="http://schemas.openxmlformats.org/officeDocument/2006/relationships/image" Target="../media/image72.png"/><Relationship Id="rId4" Type="http://schemas.openxmlformats.org/officeDocument/2006/relationships/image" Target="../media/image16.emf"/><Relationship Id="rId9" Type="http://schemas.openxmlformats.org/officeDocument/2006/relationships/image" Target="../media/image44.png"/><Relationship Id="rId14" Type="http://schemas.openxmlformats.org/officeDocument/2006/relationships/hyperlink" Target="aka.ms/acr/buil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9.png"/><Relationship Id="rId7" Type="http://schemas.openxmlformats.org/officeDocument/2006/relationships/hyperlink" Target="https://www.youtube.com/watch?v=RLBRqD2qB9U" TargetMode="External"/><Relationship Id="rId2" Type="http://schemas.openxmlformats.org/officeDocument/2006/relationships/image" Target="../media/image13.emf"/><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10" Type="http://schemas.microsoft.com/office/2007/relationships/hdphoto" Target="../media/hdphoto1.wdp"/><Relationship Id="rId4" Type="http://schemas.openxmlformats.org/officeDocument/2006/relationships/image" Target="../media/image10.sv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emf"/></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84.svg"/><Relationship Id="rId3" Type="http://schemas.openxmlformats.org/officeDocument/2006/relationships/image" Target="../media/image13.emf"/><Relationship Id="rId7" Type="http://schemas.openxmlformats.org/officeDocument/2006/relationships/image" Target="../media/image10.svg"/><Relationship Id="rId12" Type="http://schemas.openxmlformats.org/officeDocument/2006/relationships/image" Target="../media/image83.png"/><Relationship Id="rId17" Type="http://schemas.microsoft.com/office/2007/relationships/hdphoto" Target="../media/hdphoto1.wdp"/><Relationship Id="rId2" Type="http://schemas.openxmlformats.org/officeDocument/2006/relationships/notesSlide" Target="../notesSlides/notesSlide15.xml"/><Relationship Id="rId16"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image" Target="../media/image9.png"/><Relationship Id="rId11" Type="http://schemas.openxmlformats.org/officeDocument/2006/relationships/image" Target="../media/image82.tiff"/><Relationship Id="rId5" Type="http://schemas.openxmlformats.org/officeDocument/2006/relationships/image" Target="../media/image71.svg"/><Relationship Id="rId15" Type="http://schemas.openxmlformats.org/officeDocument/2006/relationships/image" Target="../media/image86.sv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84.svg"/><Relationship Id="rId3" Type="http://schemas.openxmlformats.org/officeDocument/2006/relationships/image" Target="../media/image13.emf"/><Relationship Id="rId7" Type="http://schemas.openxmlformats.org/officeDocument/2006/relationships/image" Target="../media/image9.png"/><Relationship Id="rId12" Type="http://schemas.openxmlformats.org/officeDocument/2006/relationships/image" Target="../media/image83.png"/><Relationship Id="rId17" Type="http://schemas.microsoft.com/office/2007/relationships/hdphoto" Target="../media/hdphoto1.wdp"/><Relationship Id="rId2" Type="http://schemas.openxmlformats.org/officeDocument/2006/relationships/notesSlide" Target="../notesSlides/notesSlide16.xml"/><Relationship Id="rId16"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png"/><Relationship Id="rId15" Type="http://schemas.openxmlformats.org/officeDocument/2006/relationships/image" Target="../media/image86.svg"/><Relationship Id="rId10" Type="http://schemas.openxmlformats.org/officeDocument/2006/relationships/image" Target="../media/image74.png"/><Relationship Id="rId4" Type="http://schemas.openxmlformats.org/officeDocument/2006/relationships/image" Target="../media/image82.tiff"/><Relationship Id="rId9" Type="http://schemas.openxmlformats.org/officeDocument/2006/relationships/image" Target="../media/image16.emf"/><Relationship Id="rId14"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85.png"/><Relationship Id="rId3" Type="http://schemas.openxmlformats.org/officeDocument/2006/relationships/image" Target="../media/image82.tiff"/><Relationship Id="rId7" Type="http://schemas.openxmlformats.org/officeDocument/2006/relationships/image" Target="../media/image10.svg"/><Relationship Id="rId12" Type="http://schemas.openxmlformats.org/officeDocument/2006/relationships/image" Target="../media/image84.svg"/><Relationship Id="rId17" Type="http://schemas.openxmlformats.org/officeDocument/2006/relationships/image" Target="../media/image13.emf"/><Relationship Id="rId2" Type="http://schemas.openxmlformats.org/officeDocument/2006/relationships/notesSlide" Target="../notesSlides/notesSlide17.xml"/><Relationship Id="rId16" Type="http://schemas.microsoft.com/office/2007/relationships/hdphoto" Target="../media/hdphoto1.wdp"/><Relationship Id="rId1" Type="http://schemas.openxmlformats.org/officeDocument/2006/relationships/slideLayout" Target="../slideLayouts/slideLayout20.xml"/><Relationship Id="rId6" Type="http://schemas.openxmlformats.org/officeDocument/2006/relationships/image" Target="../media/image9.png"/><Relationship Id="rId11" Type="http://schemas.openxmlformats.org/officeDocument/2006/relationships/image" Target="../media/image83.png"/><Relationship Id="rId5" Type="http://schemas.openxmlformats.org/officeDocument/2006/relationships/image" Target="../media/image71.svg"/><Relationship Id="rId15" Type="http://schemas.openxmlformats.org/officeDocument/2006/relationships/image" Target="../media/image12.pn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86.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36.png"/><Relationship Id="rId18"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42.png"/><Relationship Id="rId12" Type="http://schemas.openxmlformats.org/officeDocument/2006/relationships/image" Target="../media/image27.png"/><Relationship Id="rId17" Type="http://schemas.openxmlformats.org/officeDocument/2006/relationships/image" Target="../media/image72.png"/><Relationship Id="rId2" Type="http://schemas.openxmlformats.org/officeDocument/2006/relationships/notesSlide" Target="../notesSlides/notesSlide19.xml"/><Relationship Id="rId16" Type="http://schemas.openxmlformats.org/officeDocument/2006/relationships/image" Target="../media/image44.png"/><Relationship Id="rId1" Type="http://schemas.openxmlformats.org/officeDocument/2006/relationships/slideLayout" Target="../slideLayouts/slideLayout27.xml"/><Relationship Id="rId6" Type="http://schemas.openxmlformats.org/officeDocument/2006/relationships/image" Target="../media/image410.png"/><Relationship Id="rId11" Type="http://schemas.openxmlformats.org/officeDocument/2006/relationships/image" Target="../media/image88.png"/><Relationship Id="rId5" Type="http://schemas.openxmlformats.org/officeDocument/2006/relationships/image" Target="../media/image87.png"/><Relationship Id="rId15" Type="http://schemas.openxmlformats.org/officeDocument/2006/relationships/image" Target="../media/image75.png"/><Relationship Id="rId10" Type="http://schemas.openxmlformats.org/officeDocument/2006/relationships/image" Target="../media/image11.png"/><Relationship Id="rId19" Type="http://schemas.openxmlformats.org/officeDocument/2006/relationships/image" Target="../media/image73.png"/><Relationship Id="rId4" Type="http://schemas.openxmlformats.org/officeDocument/2006/relationships/image" Target="../media/image76.png"/><Relationship Id="rId9" Type="http://schemas.openxmlformats.org/officeDocument/2006/relationships/image" Target="../media/image50.png"/><Relationship Id="rId14" Type="http://schemas.openxmlformats.org/officeDocument/2006/relationships/image" Target="../media/image1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hyperlink" Target="https://blogs.msdn.microsoft.com/stevelasker/2018/03/01/docker-tagging-best-practices-for-tagging-and-versioning-docker-imag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github.com/demo42" TargetMode="External"/><Relationship Id="rId3" Type="http://schemas.openxmlformats.org/officeDocument/2006/relationships/hyperlink" Target="aka.ms/acr/brigade" TargetMode="External"/><Relationship Id="rId7" Type="http://schemas.openxmlformats.org/officeDocument/2006/relationships/hyperlink" Target="aka.ms/acr/presentations" TargetMode="External"/><Relationship Id="rId2" Type="http://schemas.openxmlformats.org/officeDocument/2006/relationships/hyperlink" Target="http://aka.ms/kubernetes" TargetMode="External"/><Relationship Id="rId1" Type="http://schemas.openxmlformats.org/officeDocument/2006/relationships/slideLayout" Target="../slideLayouts/slideLayout3.xml"/><Relationship Id="rId6" Type="http://schemas.openxmlformats.org/officeDocument/2006/relationships/hyperlink" Target="aka.ms/acr/geo-replication" TargetMode="External"/><Relationship Id="rId5" Type="http://schemas.openxmlformats.org/officeDocument/2006/relationships/hyperlink" Target="aka.ms/acr/build" TargetMode="External"/><Relationship Id="rId10" Type="http://schemas.openxmlformats.org/officeDocument/2006/relationships/hyperlink" Target="mailto:SteveLas@Microsoft.com" TargetMode="External"/><Relationship Id="rId4" Type="http://schemas.openxmlformats.org/officeDocument/2006/relationships/hyperlink" Target="aka.ms/helm" TargetMode="External"/><Relationship Id="rId9" Type="http://schemas.openxmlformats.org/officeDocument/2006/relationships/hyperlink" Target="https://blogs.msdn.microsoft.com/stevelasker/2018/03/01/docker-tagging-best-practices-for-tagging-and-versioning-docker-imag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8.svg"/><Relationship Id="rId21"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6.emf"/><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20.sv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svg"/><Relationship Id="rId5" Type="http://schemas.openxmlformats.org/officeDocument/2006/relationships/image" Target="../media/image10.sv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3.emf"/><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7.png"/><Relationship Id="rId18" Type="http://schemas.openxmlformats.org/officeDocument/2006/relationships/image" Target="../media/image39.png"/><Relationship Id="rId3" Type="http://schemas.openxmlformats.org/officeDocument/2006/relationships/image" Target="../media/image28.png"/><Relationship Id="rId21" Type="http://schemas.openxmlformats.org/officeDocument/2006/relationships/image" Target="../media/image42.svg"/><Relationship Id="rId7" Type="http://schemas.openxmlformats.org/officeDocument/2006/relationships/image" Target="../media/image31.emf"/><Relationship Id="rId12" Type="http://schemas.openxmlformats.org/officeDocument/2006/relationships/image" Target="../media/image16.emf"/><Relationship Id="rId17" Type="http://schemas.openxmlformats.org/officeDocument/2006/relationships/image" Target="../media/image38.svg"/><Relationship Id="rId2" Type="http://schemas.openxmlformats.org/officeDocument/2006/relationships/notesSlide" Target="../notesSlides/notesSlide4.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0.emf"/><Relationship Id="rId11" Type="http://schemas.microsoft.com/office/2007/relationships/hdphoto" Target="../media/hdphoto2.wdp"/><Relationship Id="rId5" Type="http://schemas.openxmlformats.org/officeDocument/2006/relationships/image" Target="../media/image13.emf"/><Relationship Id="rId15" Type="http://schemas.openxmlformats.org/officeDocument/2006/relationships/image" Target="../media/image36.png"/><Relationship Id="rId10" Type="http://schemas.openxmlformats.org/officeDocument/2006/relationships/image" Target="../media/image34.png"/><Relationship Id="rId19" Type="http://schemas.openxmlformats.org/officeDocument/2006/relationships/image" Target="../media/image40.svg"/><Relationship Id="rId4" Type="http://schemas.openxmlformats.org/officeDocument/2006/relationships/image" Target="../media/image29.png"/><Relationship Id="rId9" Type="http://schemas.openxmlformats.org/officeDocument/2006/relationships/image" Target="../media/image33.gif"/><Relationship Id="rId14" Type="http://schemas.openxmlformats.org/officeDocument/2006/relationships/image" Target="../media/image3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A8F3D-A367-4702-8567-105B3072153B}"/>
              </a:ext>
            </a:extLst>
          </p:cNvPr>
          <p:cNvSpPr>
            <a:spLocks noGrp="1"/>
          </p:cNvSpPr>
          <p:nvPr>
            <p:ph type="title"/>
          </p:nvPr>
        </p:nvSpPr>
        <p:spPr/>
        <p:txBody>
          <a:bodyPr/>
          <a:lstStyle/>
          <a:p>
            <a:r>
              <a:rPr lang="en-US" dirty="0"/>
              <a:t>Docker Multi-Stage Builds</a:t>
            </a:r>
          </a:p>
        </p:txBody>
      </p:sp>
      <p:sp>
        <p:nvSpPr>
          <p:cNvPr id="5" name="Rectangle 4">
            <a:extLst>
              <a:ext uri="{FF2B5EF4-FFF2-40B4-BE49-F238E27FC236}">
                <a16:creationId xmlns:a16="http://schemas.microsoft.com/office/drawing/2014/main" id="{49F9AF01-3B5C-476F-B648-7DF509D29ACC}"/>
              </a:ext>
            </a:extLst>
          </p:cNvPr>
          <p:cNvSpPr/>
          <p:nvPr/>
        </p:nvSpPr>
        <p:spPr>
          <a:xfrm>
            <a:off x="178816" y="4650571"/>
            <a:ext cx="3145536" cy="138176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867" err="1"/>
              <a:t>microsoft</a:t>
            </a:r>
            <a:r>
              <a:rPr lang="en-US" sz="1867"/>
              <a:t>/</a:t>
            </a:r>
            <a:r>
              <a:rPr lang="en-US" sz="1867" err="1"/>
              <a:t>aspnetcore</a:t>
            </a:r>
            <a:r>
              <a:rPr lang="en-US" sz="1867"/>
              <a:t>-build</a:t>
            </a:r>
          </a:p>
        </p:txBody>
      </p:sp>
      <p:sp>
        <p:nvSpPr>
          <p:cNvPr id="6" name="Rectangle 5">
            <a:extLst>
              <a:ext uri="{FF2B5EF4-FFF2-40B4-BE49-F238E27FC236}">
                <a16:creationId xmlns:a16="http://schemas.microsoft.com/office/drawing/2014/main" id="{BB0F12D6-CFE7-4949-BDEE-A1D282E99D1D}"/>
              </a:ext>
            </a:extLst>
          </p:cNvPr>
          <p:cNvSpPr/>
          <p:nvPr/>
        </p:nvSpPr>
        <p:spPr>
          <a:xfrm>
            <a:off x="178816" y="416289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sln</a:t>
            </a:r>
            <a:endParaRPr lang="en-US" sz="1867"/>
          </a:p>
        </p:txBody>
      </p:sp>
      <p:sp>
        <p:nvSpPr>
          <p:cNvPr id="7" name="Rectangle 6">
            <a:extLst>
              <a:ext uri="{FF2B5EF4-FFF2-40B4-BE49-F238E27FC236}">
                <a16:creationId xmlns:a16="http://schemas.microsoft.com/office/drawing/2014/main" id="{DC2F9B7C-B434-4D48-8E9C-D46DFA10D00D}"/>
              </a:ext>
            </a:extLst>
          </p:cNvPr>
          <p:cNvSpPr/>
          <p:nvPr/>
        </p:nvSpPr>
        <p:spPr>
          <a:xfrm>
            <a:off x="178816" y="367521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csproj</a:t>
            </a:r>
            <a:endParaRPr lang="en-US" sz="1867"/>
          </a:p>
        </p:txBody>
      </p:sp>
      <p:sp>
        <p:nvSpPr>
          <p:cNvPr id="8" name="Rectangle 7">
            <a:extLst>
              <a:ext uri="{FF2B5EF4-FFF2-40B4-BE49-F238E27FC236}">
                <a16:creationId xmlns:a16="http://schemas.microsoft.com/office/drawing/2014/main" id="{DB200C72-5B32-4004-B81A-5393579B6956}"/>
              </a:ext>
            </a:extLst>
          </p:cNvPr>
          <p:cNvSpPr/>
          <p:nvPr/>
        </p:nvSpPr>
        <p:spPr>
          <a:xfrm>
            <a:off x="178816" y="318753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nuget restore</a:t>
            </a:r>
          </a:p>
        </p:txBody>
      </p:sp>
      <p:sp>
        <p:nvSpPr>
          <p:cNvPr id="9" name="Rectangle 8">
            <a:extLst>
              <a:ext uri="{FF2B5EF4-FFF2-40B4-BE49-F238E27FC236}">
                <a16:creationId xmlns:a16="http://schemas.microsoft.com/office/drawing/2014/main" id="{08C8E406-B461-4F17-BBF7-06D72C51F886}"/>
              </a:ext>
            </a:extLst>
          </p:cNvPr>
          <p:cNvSpPr/>
          <p:nvPr/>
        </p:nvSpPr>
        <p:spPr>
          <a:xfrm>
            <a:off x="178816" y="269985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source</a:t>
            </a:r>
          </a:p>
        </p:txBody>
      </p:sp>
      <p:sp>
        <p:nvSpPr>
          <p:cNvPr id="10" name="Rectangle 9">
            <a:extLst>
              <a:ext uri="{FF2B5EF4-FFF2-40B4-BE49-F238E27FC236}">
                <a16:creationId xmlns:a16="http://schemas.microsoft.com/office/drawing/2014/main" id="{C1C141B5-2B0E-4F83-8A08-372E2675EC34}"/>
              </a:ext>
            </a:extLst>
          </p:cNvPr>
          <p:cNvSpPr/>
          <p:nvPr/>
        </p:nvSpPr>
        <p:spPr>
          <a:xfrm>
            <a:off x="178816" y="2211960"/>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build</a:t>
            </a:r>
          </a:p>
        </p:txBody>
      </p:sp>
      <p:sp>
        <p:nvSpPr>
          <p:cNvPr id="11" name="Rectangle 10">
            <a:extLst>
              <a:ext uri="{FF2B5EF4-FFF2-40B4-BE49-F238E27FC236}">
                <a16:creationId xmlns:a16="http://schemas.microsoft.com/office/drawing/2014/main" id="{2F7E6F33-E10F-4F35-970C-0B89981FC63E}"/>
              </a:ext>
            </a:extLst>
          </p:cNvPr>
          <p:cNvSpPr/>
          <p:nvPr/>
        </p:nvSpPr>
        <p:spPr>
          <a:xfrm>
            <a:off x="4519168" y="5406475"/>
            <a:ext cx="2739136" cy="625856"/>
          </a:xfrm>
          <a:prstGeom prst="rect">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67"/>
              <a:t>publish</a:t>
            </a:r>
          </a:p>
        </p:txBody>
      </p:sp>
      <p:sp>
        <p:nvSpPr>
          <p:cNvPr id="12" name="Rectangle 11">
            <a:extLst>
              <a:ext uri="{FF2B5EF4-FFF2-40B4-BE49-F238E27FC236}">
                <a16:creationId xmlns:a16="http://schemas.microsoft.com/office/drawing/2014/main" id="{50CD56AF-8A47-4B37-9FCC-8D9EA9C9E34C}"/>
              </a:ext>
            </a:extLst>
          </p:cNvPr>
          <p:cNvSpPr/>
          <p:nvPr/>
        </p:nvSpPr>
        <p:spPr>
          <a:xfrm>
            <a:off x="4519168" y="4918795"/>
            <a:ext cx="2739136" cy="3860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publish</a:t>
            </a:r>
          </a:p>
        </p:txBody>
      </p:sp>
      <p:cxnSp>
        <p:nvCxnSpPr>
          <p:cNvPr id="22" name="Connector: Elbow 21">
            <a:extLst>
              <a:ext uri="{FF2B5EF4-FFF2-40B4-BE49-F238E27FC236}">
                <a16:creationId xmlns:a16="http://schemas.microsoft.com/office/drawing/2014/main" id="{378142C1-271F-4F48-9532-D80AF74E3A1B}"/>
              </a:ext>
            </a:extLst>
          </p:cNvPr>
          <p:cNvCxnSpPr>
            <a:cxnSpLocks/>
            <a:stCxn id="10" idx="0"/>
            <a:endCxn id="11" idx="2"/>
          </p:cNvCxnSpPr>
          <p:nvPr/>
        </p:nvCxnSpPr>
        <p:spPr>
          <a:xfrm rot="16200000" flipH="1">
            <a:off x="1909975" y="2053569"/>
            <a:ext cx="3820371" cy="4137152"/>
          </a:xfrm>
          <a:prstGeom prst="bentConnector5">
            <a:avLst>
              <a:gd name="adj1" fmla="val -7978"/>
              <a:gd name="adj2" fmla="val 52456"/>
              <a:gd name="adj3" fmla="val 107978"/>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973C5DF-C977-4417-91E9-1C936905625F}"/>
              </a:ext>
            </a:extLst>
          </p:cNvPr>
          <p:cNvSpPr/>
          <p:nvPr/>
        </p:nvSpPr>
        <p:spPr>
          <a:xfrm>
            <a:off x="8580459" y="4650571"/>
            <a:ext cx="3180756" cy="13817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867" err="1"/>
              <a:t>microsoft</a:t>
            </a:r>
            <a:r>
              <a:rPr lang="en-US" sz="1867"/>
              <a:t>/</a:t>
            </a:r>
            <a:r>
              <a:rPr lang="en-US" sz="1867" err="1"/>
              <a:t>aspnetcore</a:t>
            </a:r>
            <a:endParaRPr lang="en-US" sz="1867"/>
          </a:p>
        </p:txBody>
      </p:sp>
      <p:sp>
        <p:nvSpPr>
          <p:cNvPr id="27" name="Rectangle 26">
            <a:extLst>
              <a:ext uri="{FF2B5EF4-FFF2-40B4-BE49-F238E27FC236}">
                <a16:creationId xmlns:a16="http://schemas.microsoft.com/office/drawing/2014/main" id="{6653547E-0B8A-45AB-95C0-EB1500512A9B}"/>
              </a:ext>
            </a:extLst>
          </p:cNvPr>
          <p:cNvSpPr/>
          <p:nvPr/>
        </p:nvSpPr>
        <p:spPr>
          <a:xfrm>
            <a:off x="8580459" y="3573611"/>
            <a:ext cx="3180756" cy="6258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67">
                <a:solidFill>
                  <a:schemeClr val="bg1"/>
                </a:solidFill>
              </a:rPr>
              <a:t>final</a:t>
            </a:r>
          </a:p>
        </p:txBody>
      </p:sp>
      <p:sp>
        <p:nvSpPr>
          <p:cNvPr id="29" name="Rectangle 28">
            <a:extLst>
              <a:ext uri="{FF2B5EF4-FFF2-40B4-BE49-F238E27FC236}">
                <a16:creationId xmlns:a16="http://schemas.microsoft.com/office/drawing/2014/main" id="{34238A64-9A44-45FF-83A4-F6DF90C4CB20}"/>
              </a:ext>
            </a:extLst>
          </p:cNvPr>
          <p:cNvSpPr/>
          <p:nvPr/>
        </p:nvSpPr>
        <p:spPr>
          <a:xfrm>
            <a:off x="8580459" y="3085931"/>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a:solidFill>
                  <a:schemeClr val="tx1"/>
                </a:solidFill>
              </a:rPr>
              <a:t>COPY --from=publish /app </a:t>
            </a:r>
          </a:p>
        </p:txBody>
      </p:sp>
      <p:cxnSp>
        <p:nvCxnSpPr>
          <p:cNvPr id="30" name="Connector: Elbow 29">
            <a:extLst>
              <a:ext uri="{FF2B5EF4-FFF2-40B4-BE49-F238E27FC236}">
                <a16:creationId xmlns:a16="http://schemas.microsoft.com/office/drawing/2014/main" id="{ADCE4D7F-776E-4A59-BF55-768A1B1F9B6E}"/>
              </a:ext>
            </a:extLst>
          </p:cNvPr>
          <p:cNvCxnSpPr>
            <a:cxnSpLocks/>
            <a:stCxn id="12" idx="3"/>
            <a:endCxn id="29" idx="1"/>
          </p:cNvCxnSpPr>
          <p:nvPr/>
        </p:nvCxnSpPr>
        <p:spPr>
          <a:xfrm flipV="1">
            <a:off x="7258304" y="3278971"/>
            <a:ext cx="1322155" cy="1832864"/>
          </a:xfrm>
          <a:prstGeom prst="bentConnector3">
            <a:avLst>
              <a:gd name="adj1" fmla="val 50000"/>
            </a:avLst>
          </a:prstGeom>
          <a:ln w="38100">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33" name="Rectangle 32">
            <a:extLst>
              <a:ext uri="{FF2B5EF4-FFF2-40B4-BE49-F238E27FC236}">
                <a16:creationId xmlns:a16="http://schemas.microsoft.com/office/drawing/2014/main" id="{058AAE88-798E-4598-BFCD-E0D67A92631B}"/>
              </a:ext>
            </a:extLst>
          </p:cNvPr>
          <p:cNvSpPr/>
          <p:nvPr/>
        </p:nvSpPr>
        <p:spPr>
          <a:xfrm>
            <a:off x="8580459" y="2648947"/>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67">
                <a:solidFill>
                  <a:srgbClr val="0000FF"/>
                </a:solidFill>
                <a:latin typeface="Consolas" panose="020B0609020204030204" pitchFamily="49" charset="0"/>
              </a:rPr>
              <a:t>ENTRYPOINT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"dotnet"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"HelloWorld.dll"</a:t>
            </a:r>
            <a:r>
              <a:rPr lang="en-US" sz="1067">
                <a:solidFill>
                  <a:srgbClr val="000000"/>
                </a:solidFill>
                <a:latin typeface="Consolas" panose="020B0609020204030204" pitchFamily="49" charset="0"/>
              </a:rPr>
              <a:t>]</a:t>
            </a:r>
          </a:p>
        </p:txBody>
      </p:sp>
      <p:cxnSp>
        <p:nvCxnSpPr>
          <p:cNvPr id="34" name="Connector: Elbow 33">
            <a:extLst>
              <a:ext uri="{FF2B5EF4-FFF2-40B4-BE49-F238E27FC236}">
                <a16:creationId xmlns:a16="http://schemas.microsoft.com/office/drawing/2014/main" id="{AC317602-2F2D-443F-BC18-F0B1B78BA17D}"/>
              </a:ext>
            </a:extLst>
          </p:cNvPr>
          <p:cNvCxnSpPr>
            <a:cxnSpLocks/>
            <a:stCxn id="24" idx="0"/>
            <a:endCxn id="27" idx="2"/>
          </p:cNvCxnSpPr>
          <p:nvPr/>
        </p:nvCxnSpPr>
        <p:spPr>
          <a:xfrm flipV="1">
            <a:off x="10170837" y="4199467"/>
            <a:ext cx="0" cy="451104"/>
          </a:xfrm>
          <a:prstGeom prst="straightConnector1">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523140C-708E-4D4A-8784-B01EAB14B73F}"/>
              </a:ext>
            </a:extLst>
          </p:cNvPr>
          <p:cNvSpPr/>
          <p:nvPr/>
        </p:nvSpPr>
        <p:spPr>
          <a:xfrm>
            <a:off x="4009813" y="1107855"/>
            <a:ext cx="6096000" cy="3600986"/>
          </a:xfrm>
          <a:prstGeom prst="rect">
            <a:avLst/>
          </a:prstGeom>
        </p:spPr>
        <p:txBody>
          <a:bodyPr>
            <a:spAutoFit/>
          </a:bodyPr>
          <a:lstStyle/>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microsoft</a:t>
            </a:r>
            <a:r>
              <a:rPr lang="en-US" sz="1200" dirty="0">
                <a:solidFill>
                  <a:srgbClr val="000000"/>
                </a:solidFill>
                <a:highlight>
                  <a:srgbClr val="FFFF00"/>
                </a:highlight>
                <a:latin typeface="Consolas" panose="020B0609020204030204" pitchFamily="49" charset="0"/>
              </a:rPr>
              <a:t>/aspnetcore:2.0</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base</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 </a:t>
            </a:r>
            <a:r>
              <a:rPr lang="en-US" sz="1200" dirty="0" err="1">
                <a:solidFill>
                  <a:srgbClr val="000000"/>
                </a:solidFill>
                <a:highlight>
                  <a:srgbClr val="FFFF00"/>
                </a:highlight>
                <a:latin typeface="Consolas" panose="020B0609020204030204" pitchFamily="49" charset="0"/>
              </a:rPr>
              <a:t>microsoft</a:t>
            </a:r>
            <a:r>
              <a:rPr lang="en-US" sz="1200" dirty="0">
                <a:solidFill>
                  <a:srgbClr val="000000"/>
                </a:solidFill>
                <a:highlight>
                  <a:srgbClr val="FFFF00"/>
                </a:highlight>
                <a:latin typeface="Consolas" panose="020B0609020204030204" pitchFamily="49" charset="0"/>
              </a:rPr>
              <a:t>/aspnetcore-build:2.0</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build</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src</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HelloWorld.sln ./</a:t>
            </a: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HelloWorld/</a:t>
            </a:r>
            <a:r>
              <a:rPr lang="en-US" sz="1200" dirty="0" err="1">
                <a:solidFill>
                  <a:srgbClr val="000000"/>
                </a:solidFill>
                <a:latin typeface="Consolas" panose="020B0609020204030204" pitchFamily="49" charset="0"/>
              </a:rPr>
              <a:t>HelloWorld.csproj</a:t>
            </a:r>
            <a:r>
              <a:rPr lang="en-US" sz="1200" dirty="0">
                <a:solidFill>
                  <a:srgbClr val="000000"/>
                </a:solidFill>
                <a:latin typeface="Consolas" panose="020B0609020204030204" pitchFamily="49" charset="0"/>
              </a:rPr>
              <a:t> HelloWorld/</a:t>
            </a:r>
          </a:p>
          <a:p>
            <a:r>
              <a:rPr lang="en-US" sz="1200" dirty="0">
                <a:solidFill>
                  <a:srgbClr val="0000FF"/>
                </a:solidFill>
                <a:latin typeface="Consolas" panose="020B0609020204030204" pitchFamily="49" charset="0"/>
              </a:rPr>
              <a:t>RUN </a:t>
            </a:r>
            <a:r>
              <a:rPr lang="en-US" sz="1200" dirty="0">
                <a:solidFill>
                  <a:srgbClr val="000000"/>
                </a:solidFill>
                <a:latin typeface="Consolas" panose="020B0609020204030204" pitchFamily="49" charset="0"/>
              </a:rPr>
              <a:t>dotnet restore -nowarn:msb3202,nu1503</a:t>
            </a: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 .</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src</a:t>
            </a:r>
            <a:r>
              <a:rPr lang="en-US" sz="1200" dirty="0">
                <a:solidFill>
                  <a:srgbClr val="000000"/>
                </a:solidFill>
                <a:latin typeface="Consolas" panose="020B0609020204030204" pitchFamily="49" charset="0"/>
              </a:rPr>
              <a:t>/HelloWorld</a:t>
            </a:r>
          </a:p>
          <a:p>
            <a:r>
              <a:rPr lang="en-US" sz="1200" dirty="0">
                <a:solidFill>
                  <a:srgbClr val="0000FF"/>
                </a:solidFill>
                <a:latin typeface="Consolas" panose="020B0609020204030204" pitchFamily="49" charset="0"/>
              </a:rPr>
              <a:t>RUN</a:t>
            </a:r>
            <a:r>
              <a:rPr lang="en-US" sz="1200" dirty="0">
                <a:solidFill>
                  <a:srgbClr val="000000"/>
                </a:solidFill>
                <a:latin typeface="Consolas" panose="020B0609020204030204" pitchFamily="49" charset="0"/>
              </a:rPr>
              <a:t> dotnet build -c Release -o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build</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publish</a:t>
            </a:r>
          </a:p>
          <a:p>
            <a:r>
              <a:rPr lang="en-US" sz="1200" dirty="0">
                <a:solidFill>
                  <a:srgbClr val="0000FF"/>
                </a:solidFill>
                <a:latin typeface="Consolas" panose="020B0609020204030204" pitchFamily="49" charset="0"/>
              </a:rPr>
              <a:t>RUN</a:t>
            </a:r>
            <a:r>
              <a:rPr lang="en-US" sz="1200" dirty="0">
                <a:solidFill>
                  <a:srgbClr val="000000"/>
                </a:solidFill>
                <a:latin typeface="Consolas" panose="020B0609020204030204" pitchFamily="49" charset="0"/>
              </a:rPr>
              <a:t> dotnet publish -c Release -o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base</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final</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/app</a:t>
            </a:r>
          </a:p>
          <a:p>
            <a:r>
              <a:rPr lang="en-US" sz="1200" dirty="0">
                <a:solidFill>
                  <a:srgbClr val="0000FF"/>
                </a:solidFill>
                <a:latin typeface="Consolas" panose="020B0609020204030204" pitchFamily="49" charset="0"/>
              </a:rPr>
              <a:t>COPY </a:t>
            </a:r>
            <a:r>
              <a:rPr lang="en-US" sz="1200" dirty="0">
                <a:solidFill>
                  <a:srgbClr val="000000"/>
                </a:solidFill>
                <a:latin typeface="Consolas" panose="020B0609020204030204" pitchFamily="49" charset="0"/>
              </a:rPr>
              <a:t>--from=publish /app .</a:t>
            </a:r>
          </a:p>
          <a:p>
            <a:r>
              <a:rPr lang="en-US" sz="1200" dirty="0">
                <a:solidFill>
                  <a:srgbClr val="0000FF"/>
                </a:solidFill>
                <a:latin typeface="Consolas" panose="020B0609020204030204" pitchFamily="49" charset="0"/>
              </a:rPr>
              <a:t>ENTRYPOINT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"dotnet"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"HelloWorld.dll"</a:t>
            </a:r>
            <a:r>
              <a:rPr lang="en-US" sz="1200" dirty="0">
                <a:solidFill>
                  <a:srgbClr val="000000"/>
                </a:solidFill>
                <a:latin typeface="Consolas" panose="020B0609020204030204" pitchFamily="49" charset="0"/>
              </a:rPr>
              <a:t>]</a:t>
            </a:r>
          </a:p>
        </p:txBody>
      </p:sp>
      <p:sp>
        <p:nvSpPr>
          <p:cNvPr id="49" name="Rectangle 48">
            <a:extLst>
              <a:ext uri="{FF2B5EF4-FFF2-40B4-BE49-F238E27FC236}">
                <a16:creationId xmlns:a16="http://schemas.microsoft.com/office/drawing/2014/main" id="{70EB6B7B-0357-49B7-B09A-E7F78CFBB1A8}"/>
              </a:ext>
            </a:extLst>
          </p:cNvPr>
          <p:cNvSpPr/>
          <p:nvPr/>
        </p:nvSpPr>
        <p:spPr>
          <a:xfrm>
            <a:off x="8441267" y="2491739"/>
            <a:ext cx="3445933" cy="3655059"/>
          </a:xfrm>
          <a:prstGeom prst="rect">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Tree>
    <p:extLst>
      <p:ext uri="{BB962C8B-B14F-4D97-AF65-F5344CB8AC3E}">
        <p14:creationId xmlns:p14="http://schemas.microsoft.com/office/powerpoint/2010/main" val="156048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wipe(left)">
                                      <p:cBhvr>
                                        <p:cTn id="7" dur="500"/>
                                        <p:tgtEl>
                                          <p:spTgt spid="4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animEffect transition="in" filter="wipe(left)">
                                      <p:cBhvr>
                                        <p:cTn id="11" dur="500"/>
                                        <p:tgtEl>
                                          <p:spTgt spid="45">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xEl>
                                              <p:pRg st="3" end="3"/>
                                            </p:txEl>
                                          </p:spTgt>
                                        </p:tgtEl>
                                        <p:attrNameLst>
                                          <p:attrName>style.visibility</p:attrName>
                                        </p:attrNameLst>
                                      </p:cBhvr>
                                      <p:to>
                                        <p:strVal val="visible"/>
                                      </p:to>
                                    </p:set>
                                    <p:animEffect transition="in" filter="wipe(left)">
                                      <p:cBhvr>
                                        <p:cTn id="21" dur="500"/>
                                        <p:tgtEl>
                                          <p:spTgt spid="45">
                                            <p:txEl>
                                              <p:pRg st="3" end="3"/>
                                            </p:txEl>
                                          </p:spTgt>
                                        </p:tgtEl>
                                      </p:cBhvr>
                                    </p:animEffect>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45">
                                            <p:txEl>
                                              <p:pRg st="4" end="4"/>
                                            </p:txEl>
                                          </p:spTgt>
                                        </p:tgtEl>
                                        <p:attrNameLst>
                                          <p:attrName>style.visibility</p:attrName>
                                        </p:attrNameLst>
                                      </p:cBhvr>
                                      <p:to>
                                        <p:strVal val="visible"/>
                                      </p:to>
                                    </p:set>
                                    <p:animEffect transition="in" filter="wipe(left)">
                                      <p:cBhvr>
                                        <p:cTn id="30" dur="500"/>
                                        <p:tgtEl>
                                          <p:spTgt spid="4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animEffect transition="in" filter="wipe(left)">
                                      <p:cBhvr>
                                        <p:cTn id="35" dur="500"/>
                                        <p:tgtEl>
                                          <p:spTgt spid="45">
                                            <p:txEl>
                                              <p:pRg st="5" end="5"/>
                                            </p:txEl>
                                          </p:spTgt>
                                        </p:tgtEl>
                                      </p:cBhvr>
                                    </p:animEffect>
                                  </p:childTnLst>
                                </p:cTn>
                              </p:par>
                            </p:childTnLst>
                          </p:cTn>
                        </p:par>
                        <p:par>
                          <p:cTn id="36" fill="hold">
                            <p:stCondLst>
                              <p:cond delay="500"/>
                            </p:stCondLst>
                            <p:childTnLst>
                              <p:par>
                                <p:cTn id="37" presetID="1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up)">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5">
                                            <p:txEl>
                                              <p:pRg st="6" end="6"/>
                                            </p:txEl>
                                          </p:spTgt>
                                        </p:tgtEl>
                                        <p:attrNameLst>
                                          <p:attrName>style.visibility</p:attrName>
                                        </p:attrNameLst>
                                      </p:cBhvr>
                                      <p:to>
                                        <p:strVal val="visible"/>
                                      </p:to>
                                    </p:set>
                                    <p:animEffect transition="in" filter="wipe(left)">
                                      <p:cBhvr>
                                        <p:cTn id="45" dur="500"/>
                                        <p:tgtEl>
                                          <p:spTgt spid="45">
                                            <p:txEl>
                                              <p:pRg st="6" end="6"/>
                                            </p:txEl>
                                          </p:spTgt>
                                        </p:tgtEl>
                                      </p:cBhvr>
                                    </p:animEffect>
                                  </p:childTnLst>
                                </p:cTn>
                              </p:par>
                            </p:childTnLst>
                          </p:cTn>
                        </p:par>
                        <p:par>
                          <p:cTn id="46" fill="hold">
                            <p:stCondLst>
                              <p:cond delay="500"/>
                            </p:stCondLst>
                            <p:childTnLst>
                              <p:par>
                                <p:cTn id="47" presetID="12" presetClass="entr" presetSubtype="4"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5">
                                            <p:txEl>
                                              <p:pRg st="7" end="7"/>
                                            </p:txEl>
                                          </p:spTgt>
                                        </p:tgtEl>
                                        <p:attrNameLst>
                                          <p:attrName>style.visibility</p:attrName>
                                        </p:attrNameLst>
                                      </p:cBhvr>
                                      <p:to>
                                        <p:strVal val="visible"/>
                                      </p:to>
                                    </p:set>
                                    <p:animEffect transition="in" filter="wipe(left)">
                                      <p:cBhvr>
                                        <p:cTn id="55" dur="500"/>
                                        <p:tgtEl>
                                          <p:spTgt spid="45">
                                            <p:txEl>
                                              <p:pRg st="7" end="7"/>
                                            </p:txEl>
                                          </p:spTgt>
                                        </p:tgtEl>
                                      </p:cBhvr>
                                    </p:animEffect>
                                  </p:childTnLst>
                                </p:cTn>
                              </p:par>
                            </p:childTnLst>
                          </p:cTn>
                        </p:par>
                        <p:par>
                          <p:cTn id="56" fill="hold">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p:tgtEl>
                                          <p:spTgt spid="8"/>
                                        </p:tgtEl>
                                        <p:attrNameLst>
                                          <p:attrName>ppt_y</p:attrName>
                                        </p:attrNameLst>
                                      </p:cBhvr>
                                      <p:tavLst>
                                        <p:tav tm="0">
                                          <p:val>
                                            <p:strVal val="#ppt_y+#ppt_h*1.125000"/>
                                          </p:val>
                                        </p:tav>
                                        <p:tav tm="100000">
                                          <p:val>
                                            <p:strVal val="#ppt_y"/>
                                          </p:val>
                                        </p:tav>
                                      </p:tavLst>
                                    </p:anim>
                                    <p:animEffect transition="in" filter="wipe(up)">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5">
                                            <p:txEl>
                                              <p:pRg st="8" end="8"/>
                                            </p:txEl>
                                          </p:spTgt>
                                        </p:tgtEl>
                                        <p:attrNameLst>
                                          <p:attrName>style.visibility</p:attrName>
                                        </p:attrNameLst>
                                      </p:cBhvr>
                                      <p:to>
                                        <p:strVal val="visible"/>
                                      </p:to>
                                    </p:set>
                                    <p:animEffect transition="in" filter="wipe(left)">
                                      <p:cBhvr>
                                        <p:cTn id="65" dur="500"/>
                                        <p:tgtEl>
                                          <p:spTgt spid="45">
                                            <p:txEl>
                                              <p:pRg st="8" end="8"/>
                                            </p:txEl>
                                          </p:spTgt>
                                        </p:tgtEl>
                                      </p:cBhvr>
                                    </p:animEffect>
                                  </p:childTnLst>
                                </p:cTn>
                              </p:par>
                            </p:childTnLst>
                          </p:cTn>
                        </p:par>
                        <p:par>
                          <p:cTn id="66" fill="hold">
                            <p:stCondLst>
                              <p:cond delay="500"/>
                            </p:stCondLst>
                            <p:childTnLst>
                              <p:par>
                                <p:cTn id="67" presetID="12" presetClass="entr" presetSubtype="4"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500"/>
                                        <p:tgtEl>
                                          <p:spTgt spid="9"/>
                                        </p:tgtEl>
                                        <p:attrNameLst>
                                          <p:attrName>ppt_y</p:attrName>
                                        </p:attrNameLst>
                                      </p:cBhvr>
                                      <p:tavLst>
                                        <p:tav tm="0">
                                          <p:val>
                                            <p:strVal val="#ppt_y+#ppt_h*1.125000"/>
                                          </p:val>
                                        </p:tav>
                                        <p:tav tm="100000">
                                          <p:val>
                                            <p:strVal val="#ppt_y"/>
                                          </p:val>
                                        </p:tav>
                                      </p:tavLst>
                                    </p:anim>
                                    <p:animEffect transition="in" filter="wipe(up)">
                                      <p:cBhvr>
                                        <p:cTn id="70" dur="500"/>
                                        <p:tgtEl>
                                          <p:spTgt spid="9"/>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45">
                                            <p:txEl>
                                              <p:pRg st="9" end="9"/>
                                            </p:txEl>
                                          </p:spTgt>
                                        </p:tgtEl>
                                        <p:attrNameLst>
                                          <p:attrName>style.visibility</p:attrName>
                                        </p:attrNameLst>
                                      </p:cBhvr>
                                      <p:to>
                                        <p:strVal val="visible"/>
                                      </p:to>
                                    </p:set>
                                    <p:animEffect transition="in" filter="wipe(left)">
                                      <p:cBhvr>
                                        <p:cTn id="74" dur="500"/>
                                        <p:tgtEl>
                                          <p:spTgt spid="45">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5">
                                            <p:txEl>
                                              <p:pRg st="10" end="10"/>
                                            </p:txEl>
                                          </p:spTgt>
                                        </p:tgtEl>
                                        <p:attrNameLst>
                                          <p:attrName>style.visibility</p:attrName>
                                        </p:attrNameLst>
                                      </p:cBhvr>
                                      <p:to>
                                        <p:strVal val="visible"/>
                                      </p:to>
                                    </p:set>
                                    <p:animEffect transition="in" filter="wipe(left)">
                                      <p:cBhvr>
                                        <p:cTn id="79" dur="500"/>
                                        <p:tgtEl>
                                          <p:spTgt spid="45">
                                            <p:txEl>
                                              <p:pRg st="10" end="10"/>
                                            </p:txEl>
                                          </p:spTgt>
                                        </p:tgtEl>
                                      </p:cBhvr>
                                    </p:animEffect>
                                  </p:childTnLst>
                                </p:cTn>
                              </p:par>
                            </p:childTnLst>
                          </p:cTn>
                        </p:par>
                        <p:par>
                          <p:cTn id="80" fill="hold">
                            <p:stCondLst>
                              <p:cond delay="500"/>
                            </p:stCondLst>
                            <p:childTnLst>
                              <p:par>
                                <p:cTn id="81" presetID="12" presetClass="entr" presetSubtype="4" fill="hold" grpId="0" nodeType="after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p:tgtEl>
                                          <p:spTgt spid="10"/>
                                        </p:tgtEl>
                                        <p:attrNameLst>
                                          <p:attrName>ppt_y</p:attrName>
                                        </p:attrNameLst>
                                      </p:cBhvr>
                                      <p:tavLst>
                                        <p:tav tm="0">
                                          <p:val>
                                            <p:strVal val="#ppt_y+#ppt_h*1.125000"/>
                                          </p:val>
                                        </p:tav>
                                        <p:tav tm="100000">
                                          <p:val>
                                            <p:strVal val="#ppt_y"/>
                                          </p:val>
                                        </p:tav>
                                      </p:tavLst>
                                    </p:anim>
                                    <p:animEffect transition="in" filter="wipe(up)">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5">
                                            <p:txEl>
                                              <p:pRg st="12" end="12"/>
                                            </p:txEl>
                                          </p:spTgt>
                                        </p:tgtEl>
                                        <p:attrNameLst>
                                          <p:attrName>style.visibility</p:attrName>
                                        </p:attrNameLst>
                                      </p:cBhvr>
                                      <p:to>
                                        <p:strVal val="visible"/>
                                      </p:to>
                                    </p:set>
                                    <p:animEffect transition="in" filter="wipe(left)">
                                      <p:cBhvr>
                                        <p:cTn id="89" dur="500"/>
                                        <p:tgtEl>
                                          <p:spTgt spid="45">
                                            <p:txEl>
                                              <p:pRg st="12" end="12"/>
                                            </p:txEl>
                                          </p:spTgt>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left)">
                                      <p:cBhvr>
                                        <p:cTn id="93" dur="500"/>
                                        <p:tgtEl>
                                          <p:spTgt spid="22"/>
                                        </p:tgtEl>
                                      </p:cBhvr>
                                    </p:animEffect>
                                  </p:childTnLst>
                                </p:cTn>
                              </p:par>
                            </p:childTnLst>
                          </p:cTn>
                        </p:par>
                        <p:par>
                          <p:cTn id="94" fill="hold">
                            <p:stCondLst>
                              <p:cond delay="1000"/>
                            </p:stCondLst>
                            <p:childTnLst>
                              <p:par>
                                <p:cTn id="95" presetID="12" presetClass="entr" presetSubtype="4"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p:tgtEl>
                                          <p:spTgt spid="11"/>
                                        </p:tgtEl>
                                        <p:attrNameLst>
                                          <p:attrName>ppt_y</p:attrName>
                                        </p:attrNameLst>
                                      </p:cBhvr>
                                      <p:tavLst>
                                        <p:tav tm="0">
                                          <p:val>
                                            <p:strVal val="#ppt_y+#ppt_h*1.125000"/>
                                          </p:val>
                                        </p:tav>
                                        <p:tav tm="100000">
                                          <p:val>
                                            <p:strVal val="#ppt_y"/>
                                          </p:val>
                                        </p:tav>
                                      </p:tavLst>
                                    </p:anim>
                                    <p:animEffect transition="in" filter="wipe(up)">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45">
                                            <p:txEl>
                                              <p:pRg st="13" end="13"/>
                                            </p:txEl>
                                          </p:spTgt>
                                        </p:tgtEl>
                                        <p:attrNameLst>
                                          <p:attrName>style.visibility</p:attrName>
                                        </p:attrNameLst>
                                      </p:cBhvr>
                                      <p:to>
                                        <p:strVal val="visible"/>
                                      </p:to>
                                    </p:set>
                                    <p:animEffect transition="in" filter="wipe(left)">
                                      <p:cBhvr>
                                        <p:cTn id="103" dur="500"/>
                                        <p:tgtEl>
                                          <p:spTgt spid="45">
                                            <p:txEl>
                                              <p:pRg st="13" end="13"/>
                                            </p:txEl>
                                          </p:spTgt>
                                        </p:tgtEl>
                                      </p:cBhvr>
                                    </p:animEffect>
                                  </p:childTnLst>
                                </p:cTn>
                              </p:par>
                            </p:childTnLst>
                          </p:cTn>
                        </p:par>
                        <p:par>
                          <p:cTn id="104" fill="hold">
                            <p:stCondLst>
                              <p:cond delay="500"/>
                            </p:stCondLst>
                            <p:childTnLst>
                              <p:par>
                                <p:cTn id="105" presetID="12" presetClass="entr" presetSubtype="4" fill="hold" grpId="0" nodeType="afterEffect">
                                  <p:stCondLst>
                                    <p:cond delay="0"/>
                                  </p:stCondLst>
                                  <p:childTnLst>
                                    <p:set>
                                      <p:cBhvr>
                                        <p:cTn id="106" dur="1" fill="hold">
                                          <p:stCondLst>
                                            <p:cond delay="0"/>
                                          </p:stCondLst>
                                        </p:cTn>
                                        <p:tgtEl>
                                          <p:spTgt spid="12"/>
                                        </p:tgtEl>
                                        <p:attrNameLst>
                                          <p:attrName>style.visibility</p:attrName>
                                        </p:attrNameLst>
                                      </p:cBhvr>
                                      <p:to>
                                        <p:strVal val="visible"/>
                                      </p:to>
                                    </p:set>
                                    <p:anim calcmode="lin" valueType="num">
                                      <p:cBhvr additive="base">
                                        <p:cTn id="107" dur="500"/>
                                        <p:tgtEl>
                                          <p:spTgt spid="12"/>
                                        </p:tgtEl>
                                        <p:attrNameLst>
                                          <p:attrName>ppt_y</p:attrName>
                                        </p:attrNameLst>
                                      </p:cBhvr>
                                      <p:tavLst>
                                        <p:tav tm="0">
                                          <p:val>
                                            <p:strVal val="#ppt_y+#ppt_h*1.125000"/>
                                          </p:val>
                                        </p:tav>
                                        <p:tav tm="100000">
                                          <p:val>
                                            <p:strVal val="#ppt_y"/>
                                          </p:val>
                                        </p:tav>
                                      </p:tavLst>
                                    </p:anim>
                                    <p:animEffect transition="in" filter="wipe(up)">
                                      <p:cBhvr>
                                        <p:cTn id="108" dur="500"/>
                                        <p:tgtEl>
                                          <p:spTgt spid="1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5">
                                            <p:txEl>
                                              <p:pRg st="15" end="15"/>
                                            </p:txEl>
                                          </p:spTgt>
                                        </p:tgtEl>
                                        <p:attrNameLst>
                                          <p:attrName>style.visibility</p:attrName>
                                        </p:attrNameLst>
                                      </p:cBhvr>
                                      <p:to>
                                        <p:strVal val="visible"/>
                                      </p:to>
                                    </p:set>
                                    <p:animEffect transition="in" filter="wipe(left)">
                                      <p:cBhvr>
                                        <p:cTn id="113" dur="500"/>
                                        <p:tgtEl>
                                          <p:spTgt spid="45">
                                            <p:txEl>
                                              <p:pRg st="15" end="15"/>
                                            </p:txEl>
                                          </p:spTgt>
                                        </p:tgtEl>
                                      </p:cBhvr>
                                    </p:animEffect>
                                  </p:childTnLst>
                                </p:cTn>
                              </p:par>
                            </p:childTnLst>
                          </p:cTn>
                        </p:par>
                        <p:par>
                          <p:cTn id="114" fill="hold">
                            <p:stCondLst>
                              <p:cond delay="500"/>
                            </p:stCondLst>
                            <p:childTnLst>
                              <p:par>
                                <p:cTn id="115" presetID="12" presetClass="entr" presetSubtype="4"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500"/>
                                        <p:tgtEl>
                                          <p:spTgt spid="27"/>
                                        </p:tgtEl>
                                        <p:attrNameLst>
                                          <p:attrName>ppt_y</p:attrName>
                                        </p:attrNameLst>
                                      </p:cBhvr>
                                      <p:tavLst>
                                        <p:tav tm="0">
                                          <p:val>
                                            <p:strVal val="#ppt_y+#ppt_h*1.125000"/>
                                          </p:val>
                                        </p:tav>
                                        <p:tav tm="100000">
                                          <p:val>
                                            <p:strVal val="#ppt_y"/>
                                          </p:val>
                                        </p:tav>
                                      </p:tavLst>
                                    </p:anim>
                                    <p:animEffect transition="in" filter="wipe(up)">
                                      <p:cBhvr>
                                        <p:cTn id="118" dur="500"/>
                                        <p:tgtEl>
                                          <p:spTgt spid="27"/>
                                        </p:tgtEl>
                                      </p:cBhvr>
                                    </p:animEffect>
                                  </p:childTnLst>
                                </p:cTn>
                              </p:par>
                              <p:par>
                                <p:cTn id="119" presetID="22" presetClass="entr" presetSubtype="4" fill="hold"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wipe(down)">
                                      <p:cBhvr>
                                        <p:cTn id="121" dur="500"/>
                                        <p:tgtEl>
                                          <p:spTgt spid="34"/>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45">
                                            <p:txEl>
                                              <p:pRg st="16" end="16"/>
                                            </p:txEl>
                                          </p:spTgt>
                                        </p:tgtEl>
                                        <p:attrNameLst>
                                          <p:attrName>style.visibility</p:attrName>
                                        </p:attrNameLst>
                                      </p:cBhvr>
                                      <p:to>
                                        <p:strVal val="visible"/>
                                      </p:to>
                                    </p:set>
                                    <p:animEffect transition="in" filter="wipe(left)">
                                      <p:cBhvr>
                                        <p:cTn id="125" dur="500"/>
                                        <p:tgtEl>
                                          <p:spTgt spid="45">
                                            <p:txEl>
                                              <p:pRg st="16" end="16"/>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45">
                                            <p:txEl>
                                              <p:pRg st="17" end="17"/>
                                            </p:txEl>
                                          </p:spTgt>
                                        </p:tgtEl>
                                        <p:attrNameLst>
                                          <p:attrName>style.visibility</p:attrName>
                                        </p:attrNameLst>
                                      </p:cBhvr>
                                      <p:to>
                                        <p:strVal val="visible"/>
                                      </p:to>
                                    </p:set>
                                    <p:animEffect transition="in" filter="wipe(left)">
                                      <p:cBhvr>
                                        <p:cTn id="130" dur="500"/>
                                        <p:tgtEl>
                                          <p:spTgt spid="45">
                                            <p:txEl>
                                              <p:pRg st="17" end="17"/>
                                            </p:txEl>
                                          </p:spTgt>
                                        </p:tgtEl>
                                      </p:cBhvr>
                                    </p:animEffect>
                                  </p:childTnLst>
                                </p:cTn>
                              </p:par>
                            </p:childTnLst>
                          </p:cTn>
                        </p:par>
                        <p:par>
                          <p:cTn id="131" fill="hold">
                            <p:stCondLst>
                              <p:cond delay="500"/>
                            </p:stCondLst>
                            <p:childTnLst>
                              <p:par>
                                <p:cTn id="132" presetID="12" presetClass="entr" presetSubtype="4" fill="hold" grpId="0" nodeType="afterEffect">
                                  <p:stCondLst>
                                    <p:cond delay="0"/>
                                  </p:stCondLst>
                                  <p:childTnLst>
                                    <p:set>
                                      <p:cBhvr>
                                        <p:cTn id="133" dur="1" fill="hold">
                                          <p:stCondLst>
                                            <p:cond delay="0"/>
                                          </p:stCondLst>
                                        </p:cTn>
                                        <p:tgtEl>
                                          <p:spTgt spid="29"/>
                                        </p:tgtEl>
                                        <p:attrNameLst>
                                          <p:attrName>style.visibility</p:attrName>
                                        </p:attrNameLst>
                                      </p:cBhvr>
                                      <p:to>
                                        <p:strVal val="visible"/>
                                      </p:to>
                                    </p:set>
                                    <p:anim calcmode="lin" valueType="num">
                                      <p:cBhvr additive="base">
                                        <p:cTn id="134" dur="500"/>
                                        <p:tgtEl>
                                          <p:spTgt spid="29"/>
                                        </p:tgtEl>
                                        <p:attrNameLst>
                                          <p:attrName>ppt_y</p:attrName>
                                        </p:attrNameLst>
                                      </p:cBhvr>
                                      <p:tavLst>
                                        <p:tav tm="0">
                                          <p:val>
                                            <p:strVal val="#ppt_y+#ppt_h*1.125000"/>
                                          </p:val>
                                        </p:tav>
                                        <p:tav tm="100000">
                                          <p:val>
                                            <p:strVal val="#ppt_y"/>
                                          </p:val>
                                        </p:tav>
                                      </p:tavLst>
                                    </p:anim>
                                    <p:animEffect transition="in" filter="wipe(up)">
                                      <p:cBhvr>
                                        <p:cTn id="135" dur="500"/>
                                        <p:tgtEl>
                                          <p:spTgt spid="29"/>
                                        </p:tgtEl>
                                      </p:cBhvr>
                                    </p:animEffect>
                                  </p:childTnLst>
                                </p:cTn>
                              </p:par>
                            </p:childTnLst>
                          </p:cTn>
                        </p:par>
                        <p:par>
                          <p:cTn id="136" fill="hold">
                            <p:stCondLst>
                              <p:cond delay="1000"/>
                            </p:stCondLst>
                            <p:childTnLst>
                              <p:par>
                                <p:cTn id="137" presetID="22" presetClass="entr" presetSubtype="8" fill="hold" nodeType="after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wipe(left)">
                                      <p:cBhvr>
                                        <p:cTn id="139" dur="500"/>
                                        <p:tgtEl>
                                          <p:spTgt spid="3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45">
                                            <p:txEl>
                                              <p:pRg st="18" end="18"/>
                                            </p:txEl>
                                          </p:spTgt>
                                        </p:tgtEl>
                                        <p:attrNameLst>
                                          <p:attrName>style.visibility</p:attrName>
                                        </p:attrNameLst>
                                      </p:cBhvr>
                                      <p:to>
                                        <p:strVal val="visible"/>
                                      </p:to>
                                    </p:set>
                                    <p:animEffect transition="in" filter="wipe(left)">
                                      <p:cBhvr>
                                        <p:cTn id="144" dur="500"/>
                                        <p:tgtEl>
                                          <p:spTgt spid="45">
                                            <p:txEl>
                                              <p:pRg st="18" end="18"/>
                                            </p:txEl>
                                          </p:spTgt>
                                        </p:tgtEl>
                                      </p:cBhvr>
                                    </p:animEffect>
                                  </p:childTnLst>
                                </p:cTn>
                              </p:par>
                              <p:par>
                                <p:cTn id="145" presetID="12" presetClass="entr" presetSubtype="4"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p:tgtEl>
                                          <p:spTgt spid="33"/>
                                        </p:tgtEl>
                                        <p:attrNameLst>
                                          <p:attrName>ppt_y</p:attrName>
                                        </p:attrNameLst>
                                      </p:cBhvr>
                                      <p:tavLst>
                                        <p:tav tm="0">
                                          <p:val>
                                            <p:strVal val="#ppt_y+#ppt_h*1.125000"/>
                                          </p:val>
                                        </p:tav>
                                        <p:tav tm="100000">
                                          <p:val>
                                            <p:strVal val="#ppt_y"/>
                                          </p:val>
                                        </p:tav>
                                      </p:tavLst>
                                    </p:anim>
                                    <p:animEffect transition="in" filter="wipe(up)">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fade">
                                      <p:cBhvr>
                                        <p:cTn id="153" dur="500"/>
                                        <p:tgtEl>
                                          <p:spTgt spid="49"/>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0" nodeType="clickEffect">
                                  <p:stCondLst>
                                    <p:cond delay="0"/>
                                  </p:stCondLst>
                                  <p:childTnLst>
                                    <p:animEffect transition="out" filter="fade">
                                      <p:cBhvr>
                                        <p:cTn id="157" dur="1500"/>
                                        <p:tgtEl>
                                          <p:spTgt spid="45">
                                            <p:txEl>
                                              <p:pRg st="0" end="0"/>
                                            </p:txEl>
                                          </p:spTgt>
                                        </p:tgtEl>
                                      </p:cBhvr>
                                    </p:animEffect>
                                    <p:set>
                                      <p:cBhvr>
                                        <p:cTn id="158" dur="1" fill="hold">
                                          <p:stCondLst>
                                            <p:cond delay="1499"/>
                                          </p:stCondLst>
                                        </p:cTn>
                                        <p:tgtEl>
                                          <p:spTgt spid="45">
                                            <p:txEl>
                                              <p:pRg st="0" end="0"/>
                                            </p:txEl>
                                          </p:spTgt>
                                        </p:tgtEl>
                                        <p:attrNameLst>
                                          <p:attrName>style.visibility</p:attrName>
                                        </p:attrNameLst>
                                      </p:cBhvr>
                                      <p:to>
                                        <p:strVal val="hidden"/>
                                      </p:to>
                                    </p:set>
                                  </p:childTnLst>
                                </p:cTn>
                              </p:par>
                              <p:par>
                                <p:cTn id="159" presetID="10" presetClass="exit" presetSubtype="0" fill="hold" grpId="0" nodeType="withEffect">
                                  <p:stCondLst>
                                    <p:cond delay="0"/>
                                  </p:stCondLst>
                                  <p:childTnLst>
                                    <p:animEffect transition="out" filter="fade">
                                      <p:cBhvr>
                                        <p:cTn id="160" dur="1500"/>
                                        <p:tgtEl>
                                          <p:spTgt spid="45">
                                            <p:txEl>
                                              <p:pRg st="1" end="1"/>
                                            </p:txEl>
                                          </p:spTgt>
                                        </p:tgtEl>
                                      </p:cBhvr>
                                    </p:animEffect>
                                    <p:set>
                                      <p:cBhvr>
                                        <p:cTn id="161" dur="1" fill="hold">
                                          <p:stCondLst>
                                            <p:cond delay="1499"/>
                                          </p:stCondLst>
                                        </p:cTn>
                                        <p:tgtEl>
                                          <p:spTgt spid="45">
                                            <p:txEl>
                                              <p:pRg st="1" end="1"/>
                                            </p:txEl>
                                          </p:spTgt>
                                        </p:tgtEl>
                                        <p:attrNameLst>
                                          <p:attrName>style.visibility</p:attrName>
                                        </p:attrNameLst>
                                      </p:cBhvr>
                                      <p:to>
                                        <p:strVal val="hidden"/>
                                      </p:to>
                                    </p:set>
                                  </p:childTnLst>
                                </p:cTn>
                              </p:par>
                              <p:par>
                                <p:cTn id="162" presetID="10" presetClass="exit" presetSubtype="0" fill="hold" grpId="0" nodeType="withEffect">
                                  <p:stCondLst>
                                    <p:cond delay="0"/>
                                  </p:stCondLst>
                                  <p:childTnLst>
                                    <p:animEffect transition="out" filter="fade">
                                      <p:cBhvr>
                                        <p:cTn id="163" dur="1500"/>
                                        <p:tgtEl>
                                          <p:spTgt spid="45">
                                            <p:txEl>
                                              <p:pRg st="3" end="3"/>
                                            </p:txEl>
                                          </p:spTgt>
                                        </p:tgtEl>
                                      </p:cBhvr>
                                    </p:animEffect>
                                    <p:set>
                                      <p:cBhvr>
                                        <p:cTn id="164" dur="1" fill="hold">
                                          <p:stCondLst>
                                            <p:cond delay="1499"/>
                                          </p:stCondLst>
                                        </p:cTn>
                                        <p:tgtEl>
                                          <p:spTgt spid="45">
                                            <p:txEl>
                                              <p:pRg st="3" end="3"/>
                                            </p:txEl>
                                          </p:spTgt>
                                        </p:tgtEl>
                                        <p:attrNameLst>
                                          <p:attrName>style.visibility</p:attrName>
                                        </p:attrNameLst>
                                      </p:cBhvr>
                                      <p:to>
                                        <p:strVal val="hidden"/>
                                      </p:to>
                                    </p:set>
                                  </p:childTnLst>
                                </p:cTn>
                              </p:par>
                              <p:par>
                                <p:cTn id="165" presetID="10" presetClass="exit" presetSubtype="0" fill="hold" grpId="0" nodeType="withEffect">
                                  <p:stCondLst>
                                    <p:cond delay="0"/>
                                  </p:stCondLst>
                                  <p:childTnLst>
                                    <p:animEffect transition="out" filter="fade">
                                      <p:cBhvr>
                                        <p:cTn id="166" dur="1500"/>
                                        <p:tgtEl>
                                          <p:spTgt spid="45">
                                            <p:txEl>
                                              <p:pRg st="4" end="4"/>
                                            </p:txEl>
                                          </p:spTgt>
                                        </p:tgtEl>
                                      </p:cBhvr>
                                    </p:animEffect>
                                    <p:set>
                                      <p:cBhvr>
                                        <p:cTn id="167" dur="1" fill="hold">
                                          <p:stCondLst>
                                            <p:cond delay="1499"/>
                                          </p:stCondLst>
                                        </p:cTn>
                                        <p:tgtEl>
                                          <p:spTgt spid="45">
                                            <p:txEl>
                                              <p:pRg st="4" end="4"/>
                                            </p:txEl>
                                          </p:spTgt>
                                        </p:tgtEl>
                                        <p:attrNameLst>
                                          <p:attrName>style.visibility</p:attrName>
                                        </p:attrNameLst>
                                      </p:cBhvr>
                                      <p:to>
                                        <p:strVal val="hidden"/>
                                      </p:to>
                                    </p:set>
                                  </p:childTnLst>
                                </p:cTn>
                              </p:par>
                              <p:par>
                                <p:cTn id="168" presetID="10" presetClass="exit" presetSubtype="0" fill="hold" grpId="0" nodeType="withEffect">
                                  <p:stCondLst>
                                    <p:cond delay="0"/>
                                  </p:stCondLst>
                                  <p:childTnLst>
                                    <p:animEffect transition="out" filter="fade">
                                      <p:cBhvr>
                                        <p:cTn id="169" dur="1500"/>
                                        <p:tgtEl>
                                          <p:spTgt spid="45">
                                            <p:txEl>
                                              <p:pRg st="5" end="5"/>
                                            </p:txEl>
                                          </p:spTgt>
                                        </p:tgtEl>
                                      </p:cBhvr>
                                    </p:animEffect>
                                    <p:set>
                                      <p:cBhvr>
                                        <p:cTn id="170" dur="1" fill="hold">
                                          <p:stCondLst>
                                            <p:cond delay="1499"/>
                                          </p:stCondLst>
                                        </p:cTn>
                                        <p:tgtEl>
                                          <p:spTgt spid="45">
                                            <p:txEl>
                                              <p:pRg st="5" end="5"/>
                                            </p:txEl>
                                          </p:spTgt>
                                        </p:tgtEl>
                                        <p:attrNameLst>
                                          <p:attrName>style.visibility</p:attrName>
                                        </p:attrNameLst>
                                      </p:cBhvr>
                                      <p:to>
                                        <p:strVal val="hidden"/>
                                      </p:to>
                                    </p:set>
                                  </p:childTnLst>
                                </p:cTn>
                              </p:par>
                              <p:par>
                                <p:cTn id="171" presetID="10" presetClass="exit" presetSubtype="0" fill="hold" grpId="0" nodeType="withEffect">
                                  <p:stCondLst>
                                    <p:cond delay="0"/>
                                  </p:stCondLst>
                                  <p:childTnLst>
                                    <p:animEffect transition="out" filter="fade">
                                      <p:cBhvr>
                                        <p:cTn id="172" dur="1500"/>
                                        <p:tgtEl>
                                          <p:spTgt spid="45">
                                            <p:txEl>
                                              <p:pRg st="6" end="6"/>
                                            </p:txEl>
                                          </p:spTgt>
                                        </p:tgtEl>
                                      </p:cBhvr>
                                    </p:animEffect>
                                    <p:set>
                                      <p:cBhvr>
                                        <p:cTn id="173" dur="1" fill="hold">
                                          <p:stCondLst>
                                            <p:cond delay="1499"/>
                                          </p:stCondLst>
                                        </p:cTn>
                                        <p:tgtEl>
                                          <p:spTgt spid="45">
                                            <p:txEl>
                                              <p:pRg st="6" end="6"/>
                                            </p:txEl>
                                          </p:spTgt>
                                        </p:tgtEl>
                                        <p:attrNameLst>
                                          <p:attrName>style.visibility</p:attrName>
                                        </p:attrNameLst>
                                      </p:cBhvr>
                                      <p:to>
                                        <p:strVal val="hidden"/>
                                      </p:to>
                                    </p:set>
                                  </p:childTnLst>
                                </p:cTn>
                              </p:par>
                              <p:par>
                                <p:cTn id="174" presetID="10" presetClass="exit" presetSubtype="0" fill="hold" grpId="0" nodeType="withEffect">
                                  <p:stCondLst>
                                    <p:cond delay="0"/>
                                  </p:stCondLst>
                                  <p:childTnLst>
                                    <p:animEffect transition="out" filter="fade">
                                      <p:cBhvr>
                                        <p:cTn id="175" dur="1500"/>
                                        <p:tgtEl>
                                          <p:spTgt spid="45">
                                            <p:txEl>
                                              <p:pRg st="7" end="7"/>
                                            </p:txEl>
                                          </p:spTgt>
                                        </p:tgtEl>
                                      </p:cBhvr>
                                    </p:animEffect>
                                    <p:set>
                                      <p:cBhvr>
                                        <p:cTn id="176" dur="1" fill="hold">
                                          <p:stCondLst>
                                            <p:cond delay="1499"/>
                                          </p:stCondLst>
                                        </p:cTn>
                                        <p:tgtEl>
                                          <p:spTgt spid="45">
                                            <p:txEl>
                                              <p:pRg st="7" end="7"/>
                                            </p:txEl>
                                          </p:spTgt>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1500"/>
                                        <p:tgtEl>
                                          <p:spTgt spid="45">
                                            <p:txEl>
                                              <p:pRg st="8" end="8"/>
                                            </p:txEl>
                                          </p:spTgt>
                                        </p:tgtEl>
                                      </p:cBhvr>
                                    </p:animEffect>
                                    <p:set>
                                      <p:cBhvr>
                                        <p:cTn id="179" dur="1" fill="hold">
                                          <p:stCondLst>
                                            <p:cond delay="1499"/>
                                          </p:stCondLst>
                                        </p:cTn>
                                        <p:tgtEl>
                                          <p:spTgt spid="45">
                                            <p:txEl>
                                              <p:pRg st="8" end="8"/>
                                            </p:txEl>
                                          </p:spTgt>
                                        </p:tgtEl>
                                        <p:attrNameLst>
                                          <p:attrName>style.visibility</p:attrName>
                                        </p:attrNameLst>
                                      </p:cBhvr>
                                      <p:to>
                                        <p:strVal val="hidden"/>
                                      </p:to>
                                    </p:set>
                                  </p:childTnLst>
                                </p:cTn>
                              </p:par>
                              <p:par>
                                <p:cTn id="180" presetID="10" presetClass="exit" presetSubtype="0" fill="hold" grpId="0" nodeType="withEffect">
                                  <p:stCondLst>
                                    <p:cond delay="0"/>
                                  </p:stCondLst>
                                  <p:childTnLst>
                                    <p:animEffect transition="out" filter="fade">
                                      <p:cBhvr>
                                        <p:cTn id="181" dur="1500"/>
                                        <p:tgtEl>
                                          <p:spTgt spid="45">
                                            <p:txEl>
                                              <p:pRg st="9" end="9"/>
                                            </p:txEl>
                                          </p:spTgt>
                                        </p:tgtEl>
                                      </p:cBhvr>
                                    </p:animEffect>
                                    <p:set>
                                      <p:cBhvr>
                                        <p:cTn id="182" dur="1" fill="hold">
                                          <p:stCondLst>
                                            <p:cond delay="1499"/>
                                          </p:stCondLst>
                                        </p:cTn>
                                        <p:tgtEl>
                                          <p:spTgt spid="45">
                                            <p:txEl>
                                              <p:pRg st="9" end="9"/>
                                            </p:txEl>
                                          </p:spTgt>
                                        </p:tgtEl>
                                        <p:attrNameLst>
                                          <p:attrName>style.visibility</p:attrName>
                                        </p:attrNameLst>
                                      </p:cBhvr>
                                      <p:to>
                                        <p:strVal val="hidden"/>
                                      </p:to>
                                    </p:set>
                                  </p:childTnLst>
                                </p:cTn>
                              </p:par>
                              <p:par>
                                <p:cTn id="183" presetID="10" presetClass="exit" presetSubtype="0" fill="hold" grpId="0" nodeType="withEffect">
                                  <p:stCondLst>
                                    <p:cond delay="0"/>
                                  </p:stCondLst>
                                  <p:childTnLst>
                                    <p:animEffect transition="out" filter="fade">
                                      <p:cBhvr>
                                        <p:cTn id="184" dur="1500"/>
                                        <p:tgtEl>
                                          <p:spTgt spid="45">
                                            <p:txEl>
                                              <p:pRg st="10" end="10"/>
                                            </p:txEl>
                                          </p:spTgt>
                                        </p:tgtEl>
                                      </p:cBhvr>
                                    </p:animEffect>
                                    <p:set>
                                      <p:cBhvr>
                                        <p:cTn id="185" dur="1" fill="hold">
                                          <p:stCondLst>
                                            <p:cond delay="1499"/>
                                          </p:stCondLst>
                                        </p:cTn>
                                        <p:tgtEl>
                                          <p:spTgt spid="45">
                                            <p:txEl>
                                              <p:pRg st="10" end="10"/>
                                            </p:txEl>
                                          </p:spTgt>
                                        </p:tgtEl>
                                        <p:attrNameLst>
                                          <p:attrName>style.visibility</p:attrName>
                                        </p:attrNameLst>
                                      </p:cBhvr>
                                      <p:to>
                                        <p:strVal val="hidden"/>
                                      </p:to>
                                    </p:set>
                                  </p:childTnLst>
                                </p:cTn>
                              </p:par>
                              <p:par>
                                <p:cTn id="186" presetID="10" presetClass="exit" presetSubtype="0" fill="hold" grpId="0" nodeType="withEffect">
                                  <p:stCondLst>
                                    <p:cond delay="0"/>
                                  </p:stCondLst>
                                  <p:childTnLst>
                                    <p:animEffect transition="out" filter="fade">
                                      <p:cBhvr>
                                        <p:cTn id="187" dur="1500"/>
                                        <p:tgtEl>
                                          <p:spTgt spid="45">
                                            <p:txEl>
                                              <p:pRg st="12" end="12"/>
                                            </p:txEl>
                                          </p:spTgt>
                                        </p:tgtEl>
                                      </p:cBhvr>
                                    </p:animEffect>
                                    <p:set>
                                      <p:cBhvr>
                                        <p:cTn id="188" dur="1" fill="hold">
                                          <p:stCondLst>
                                            <p:cond delay="1499"/>
                                          </p:stCondLst>
                                        </p:cTn>
                                        <p:tgtEl>
                                          <p:spTgt spid="45">
                                            <p:txEl>
                                              <p:pRg st="12" end="12"/>
                                            </p:txEl>
                                          </p:spTgt>
                                        </p:tgtEl>
                                        <p:attrNameLst>
                                          <p:attrName>style.visibility</p:attrName>
                                        </p:attrNameLst>
                                      </p:cBhvr>
                                      <p:to>
                                        <p:strVal val="hidden"/>
                                      </p:to>
                                    </p:set>
                                  </p:childTnLst>
                                </p:cTn>
                              </p:par>
                              <p:par>
                                <p:cTn id="189" presetID="10" presetClass="exit" presetSubtype="0" fill="hold" grpId="0" nodeType="withEffect">
                                  <p:stCondLst>
                                    <p:cond delay="0"/>
                                  </p:stCondLst>
                                  <p:childTnLst>
                                    <p:animEffect transition="out" filter="fade">
                                      <p:cBhvr>
                                        <p:cTn id="190" dur="1500"/>
                                        <p:tgtEl>
                                          <p:spTgt spid="45">
                                            <p:txEl>
                                              <p:pRg st="13" end="13"/>
                                            </p:txEl>
                                          </p:spTgt>
                                        </p:tgtEl>
                                      </p:cBhvr>
                                    </p:animEffect>
                                    <p:set>
                                      <p:cBhvr>
                                        <p:cTn id="191" dur="1" fill="hold">
                                          <p:stCondLst>
                                            <p:cond delay="1499"/>
                                          </p:stCondLst>
                                        </p:cTn>
                                        <p:tgtEl>
                                          <p:spTgt spid="45">
                                            <p:txEl>
                                              <p:pRg st="13" end="13"/>
                                            </p:txEl>
                                          </p:spTgt>
                                        </p:tgtEl>
                                        <p:attrNameLst>
                                          <p:attrName>style.visibility</p:attrName>
                                        </p:attrNameLst>
                                      </p:cBhvr>
                                      <p:to>
                                        <p:strVal val="hidden"/>
                                      </p:to>
                                    </p:set>
                                  </p:childTnLst>
                                </p:cTn>
                              </p:par>
                              <p:par>
                                <p:cTn id="192" presetID="10" presetClass="exit" presetSubtype="0" fill="hold" grpId="0" nodeType="withEffect">
                                  <p:stCondLst>
                                    <p:cond delay="0"/>
                                  </p:stCondLst>
                                  <p:childTnLst>
                                    <p:animEffect transition="out" filter="fade">
                                      <p:cBhvr>
                                        <p:cTn id="193" dur="1500"/>
                                        <p:tgtEl>
                                          <p:spTgt spid="45">
                                            <p:txEl>
                                              <p:pRg st="15" end="15"/>
                                            </p:txEl>
                                          </p:spTgt>
                                        </p:tgtEl>
                                      </p:cBhvr>
                                    </p:animEffect>
                                    <p:set>
                                      <p:cBhvr>
                                        <p:cTn id="194" dur="1" fill="hold">
                                          <p:stCondLst>
                                            <p:cond delay="1499"/>
                                          </p:stCondLst>
                                        </p:cTn>
                                        <p:tgtEl>
                                          <p:spTgt spid="45">
                                            <p:txEl>
                                              <p:pRg st="15" end="15"/>
                                            </p:txEl>
                                          </p:spTgt>
                                        </p:tgtEl>
                                        <p:attrNameLst>
                                          <p:attrName>style.visibility</p:attrName>
                                        </p:attrNameLst>
                                      </p:cBhvr>
                                      <p:to>
                                        <p:strVal val="hidden"/>
                                      </p:to>
                                    </p:set>
                                  </p:childTnLst>
                                </p:cTn>
                              </p:par>
                              <p:par>
                                <p:cTn id="195" presetID="10" presetClass="exit" presetSubtype="0" fill="hold" grpId="0" nodeType="withEffect">
                                  <p:stCondLst>
                                    <p:cond delay="0"/>
                                  </p:stCondLst>
                                  <p:childTnLst>
                                    <p:animEffect transition="out" filter="fade">
                                      <p:cBhvr>
                                        <p:cTn id="196" dur="1500"/>
                                        <p:tgtEl>
                                          <p:spTgt spid="45">
                                            <p:txEl>
                                              <p:pRg st="16" end="16"/>
                                            </p:txEl>
                                          </p:spTgt>
                                        </p:tgtEl>
                                      </p:cBhvr>
                                    </p:animEffect>
                                    <p:set>
                                      <p:cBhvr>
                                        <p:cTn id="197" dur="1" fill="hold">
                                          <p:stCondLst>
                                            <p:cond delay="1499"/>
                                          </p:stCondLst>
                                        </p:cTn>
                                        <p:tgtEl>
                                          <p:spTgt spid="45">
                                            <p:txEl>
                                              <p:pRg st="16" end="16"/>
                                            </p:txEl>
                                          </p:spTgt>
                                        </p:tgtEl>
                                        <p:attrNameLst>
                                          <p:attrName>style.visibility</p:attrName>
                                        </p:attrNameLst>
                                      </p:cBhvr>
                                      <p:to>
                                        <p:strVal val="hidden"/>
                                      </p:to>
                                    </p:set>
                                  </p:childTnLst>
                                </p:cTn>
                              </p:par>
                              <p:par>
                                <p:cTn id="198" presetID="10" presetClass="exit" presetSubtype="0" fill="hold" grpId="0" nodeType="withEffect">
                                  <p:stCondLst>
                                    <p:cond delay="0"/>
                                  </p:stCondLst>
                                  <p:childTnLst>
                                    <p:animEffect transition="out" filter="fade">
                                      <p:cBhvr>
                                        <p:cTn id="199" dur="1500"/>
                                        <p:tgtEl>
                                          <p:spTgt spid="45">
                                            <p:txEl>
                                              <p:pRg st="17" end="17"/>
                                            </p:txEl>
                                          </p:spTgt>
                                        </p:tgtEl>
                                      </p:cBhvr>
                                    </p:animEffect>
                                    <p:set>
                                      <p:cBhvr>
                                        <p:cTn id="200" dur="1" fill="hold">
                                          <p:stCondLst>
                                            <p:cond delay="1499"/>
                                          </p:stCondLst>
                                        </p:cTn>
                                        <p:tgtEl>
                                          <p:spTgt spid="45">
                                            <p:txEl>
                                              <p:pRg st="17" end="17"/>
                                            </p:txEl>
                                          </p:spTgt>
                                        </p:tgtEl>
                                        <p:attrNameLst>
                                          <p:attrName>style.visibility</p:attrName>
                                        </p:attrNameLst>
                                      </p:cBhvr>
                                      <p:to>
                                        <p:strVal val="hidden"/>
                                      </p:to>
                                    </p:set>
                                  </p:childTnLst>
                                </p:cTn>
                              </p:par>
                              <p:par>
                                <p:cTn id="201" presetID="10" presetClass="exit" presetSubtype="0" fill="hold" grpId="0" nodeType="withEffect">
                                  <p:stCondLst>
                                    <p:cond delay="0"/>
                                  </p:stCondLst>
                                  <p:childTnLst>
                                    <p:animEffect transition="out" filter="fade">
                                      <p:cBhvr>
                                        <p:cTn id="202" dur="1500"/>
                                        <p:tgtEl>
                                          <p:spTgt spid="45">
                                            <p:txEl>
                                              <p:pRg st="18" end="18"/>
                                            </p:txEl>
                                          </p:spTgt>
                                        </p:tgtEl>
                                      </p:cBhvr>
                                    </p:animEffect>
                                    <p:set>
                                      <p:cBhvr>
                                        <p:cTn id="203" dur="1" fill="hold">
                                          <p:stCondLst>
                                            <p:cond delay="1499"/>
                                          </p:stCondLst>
                                        </p:cTn>
                                        <p:tgtEl>
                                          <p:spTgt spid="45">
                                            <p:txEl>
                                              <p:pRg st="18" end="18"/>
                                            </p:txEl>
                                          </p:spTgt>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1500"/>
                                        <p:tgtEl>
                                          <p:spTgt spid="5"/>
                                        </p:tgtEl>
                                      </p:cBhvr>
                                    </p:animEffect>
                                    <p:set>
                                      <p:cBhvr>
                                        <p:cTn id="206" dur="1" fill="hold">
                                          <p:stCondLst>
                                            <p:cond delay="1499"/>
                                          </p:stCondLst>
                                        </p:cTn>
                                        <p:tgtEl>
                                          <p:spTgt spid="5"/>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1500"/>
                                        <p:tgtEl>
                                          <p:spTgt spid="6"/>
                                        </p:tgtEl>
                                      </p:cBhvr>
                                    </p:animEffect>
                                    <p:set>
                                      <p:cBhvr>
                                        <p:cTn id="209" dur="1" fill="hold">
                                          <p:stCondLst>
                                            <p:cond delay="1499"/>
                                          </p:stCondLst>
                                        </p:cTn>
                                        <p:tgtEl>
                                          <p:spTgt spid="6"/>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1500"/>
                                        <p:tgtEl>
                                          <p:spTgt spid="7"/>
                                        </p:tgtEl>
                                      </p:cBhvr>
                                    </p:animEffect>
                                    <p:set>
                                      <p:cBhvr>
                                        <p:cTn id="212" dur="1" fill="hold">
                                          <p:stCondLst>
                                            <p:cond delay="1499"/>
                                          </p:stCondLst>
                                        </p:cTn>
                                        <p:tgtEl>
                                          <p:spTgt spid="7"/>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1500"/>
                                        <p:tgtEl>
                                          <p:spTgt spid="8"/>
                                        </p:tgtEl>
                                      </p:cBhvr>
                                    </p:animEffect>
                                    <p:set>
                                      <p:cBhvr>
                                        <p:cTn id="215" dur="1" fill="hold">
                                          <p:stCondLst>
                                            <p:cond delay="1499"/>
                                          </p:stCondLst>
                                        </p:cTn>
                                        <p:tgtEl>
                                          <p:spTgt spid="8"/>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1500"/>
                                        <p:tgtEl>
                                          <p:spTgt spid="9"/>
                                        </p:tgtEl>
                                      </p:cBhvr>
                                    </p:animEffect>
                                    <p:set>
                                      <p:cBhvr>
                                        <p:cTn id="218" dur="1" fill="hold">
                                          <p:stCondLst>
                                            <p:cond delay="1499"/>
                                          </p:stCondLst>
                                        </p:cTn>
                                        <p:tgtEl>
                                          <p:spTgt spid="9"/>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1500"/>
                                        <p:tgtEl>
                                          <p:spTgt spid="22"/>
                                        </p:tgtEl>
                                      </p:cBhvr>
                                    </p:animEffect>
                                    <p:set>
                                      <p:cBhvr>
                                        <p:cTn id="221" dur="1" fill="hold">
                                          <p:stCondLst>
                                            <p:cond delay="1499"/>
                                          </p:stCondLst>
                                        </p:cTn>
                                        <p:tgtEl>
                                          <p:spTgt spid="22"/>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1500"/>
                                        <p:tgtEl>
                                          <p:spTgt spid="11"/>
                                        </p:tgtEl>
                                      </p:cBhvr>
                                    </p:animEffect>
                                    <p:set>
                                      <p:cBhvr>
                                        <p:cTn id="224" dur="1" fill="hold">
                                          <p:stCondLst>
                                            <p:cond delay="1499"/>
                                          </p:stCondLst>
                                        </p:cTn>
                                        <p:tgtEl>
                                          <p:spTgt spid="11"/>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1500"/>
                                        <p:tgtEl>
                                          <p:spTgt spid="12"/>
                                        </p:tgtEl>
                                      </p:cBhvr>
                                    </p:animEffect>
                                    <p:set>
                                      <p:cBhvr>
                                        <p:cTn id="227" dur="1" fill="hold">
                                          <p:stCondLst>
                                            <p:cond delay="1499"/>
                                          </p:stCondLst>
                                        </p:cTn>
                                        <p:tgtEl>
                                          <p:spTgt spid="12"/>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1500"/>
                                        <p:tgtEl>
                                          <p:spTgt spid="10"/>
                                        </p:tgtEl>
                                      </p:cBhvr>
                                    </p:animEffect>
                                    <p:set>
                                      <p:cBhvr>
                                        <p:cTn id="230" dur="1" fill="hold">
                                          <p:stCondLst>
                                            <p:cond delay="1499"/>
                                          </p:stCondLst>
                                        </p:cTn>
                                        <p:tgtEl>
                                          <p:spTgt spid="10"/>
                                        </p:tgtEl>
                                        <p:attrNameLst>
                                          <p:attrName>style.visibility</p:attrName>
                                        </p:attrNameLst>
                                      </p:cBhvr>
                                      <p:to>
                                        <p:strVal val="hidden"/>
                                      </p:to>
                                    </p:set>
                                  </p:childTnLst>
                                </p:cTn>
                              </p:par>
                              <p:par>
                                <p:cTn id="231" presetID="10" presetClass="exit" presetSubtype="0" fill="hold" nodeType="withEffect">
                                  <p:stCondLst>
                                    <p:cond delay="0"/>
                                  </p:stCondLst>
                                  <p:childTnLst>
                                    <p:animEffect transition="out" filter="fade">
                                      <p:cBhvr>
                                        <p:cTn id="232" dur="1500"/>
                                        <p:tgtEl>
                                          <p:spTgt spid="30"/>
                                        </p:tgtEl>
                                      </p:cBhvr>
                                    </p:animEffect>
                                    <p:set>
                                      <p:cBhvr>
                                        <p:cTn id="233" dur="1" fill="hold">
                                          <p:stCondLst>
                                            <p:cond delay="1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24" grpId="0" animBg="1"/>
      <p:bldP spid="27" grpId="0" animBg="1"/>
      <p:bldP spid="29" grpId="0" animBg="1"/>
      <p:bldP spid="33" grpId="0" animBg="1"/>
      <p:bldP spid="45" grpId="0" build="allAtOnce"/>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191AA0-33DF-473E-822F-7FCE158656CE}"/>
              </a:ext>
            </a:extLst>
          </p:cNvPr>
          <p:cNvSpPr>
            <a:spLocks noGrp="1"/>
          </p:cNvSpPr>
          <p:nvPr>
            <p:ph type="title"/>
          </p:nvPr>
        </p:nvSpPr>
        <p:spPr>
          <a:xfrm>
            <a:off x="585216" y="3027419"/>
            <a:ext cx="9144000" cy="498598"/>
          </a:xfrm>
        </p:spPr>
        <p:txBody>
          <a:bodyPr/>
          <a:lstStyle/>
          <a:p>
            <a:r>
              <a:rPr lang="en-US" dirty="0"/>
              <a:t>Configuration </a:t>
            </a:r>
          </a:p>
        </p:txBody>
      </p:sp>
    </p:spTree>
    <p:extLst>
      <p:ext uri="{BB962C8B-B14F-4D97-AF65-F5344CB8AC3E}">
        <p14:creationId xmlns:p14="http://schemas.microsoft.com/office/powerpoint/2010/main" val="400661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9DA0FE1D-8B78-4A1A-87DD-0F51B00F6728}"/>
              </a:ext>
            </a:extLst>
          </p:cNvPr>
          <p:cNvSpPr/>
          <p:nvPr/>
        </p:nvSpPr>
        <p:spPr>
          <a:xfrm>
            <a:off x="1928316" y="3646889"/>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30" name="Rectangle 229">
            <a:extLst>
              <a:ext uri="{FF2B5EF4-FFF2-40B4-BE49-F238E27FC236}">
                <a16:creationId xmlns:a16="http://schemas.microsoft.com/office/drawing/2014/main" id="{B7EC324B-F971-4F36-806A-F4FB7D1F41ED}"/>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0" name="Rectangle 239">
            <a:extLst>
              <a:ext uri="{FF2B5EF4-FFF2-40B4-BE49-F238E27FC236}">
                <a16:creationId xmlns:a16="http://schemas.microsoft.com/office/drawing/2014/main" id="{323C18B3-35B9-4D67-844D-1ABBE4F5005B}"/>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1" name="Rectangle 240">
            <a:extLst>
              <a:ext uri="{FF2B5EF4-FFF2-40B4-BE49-F238E27FC236}">
                <a16:creationId xmlns:a16="http://schemas.microsoft.com/office/drawing/2014/main" id="{E241C75D-A6BB-4FA7-BF9E-F658DDDD5739}"/>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2" name="Rectangle 241">
            <a:extLst>
              <a:ext uri="{FF2B5EF4-FFF2-40B4-BE49-F238E27FC236}">
                <a16:creationId xmlns:a16="http://schemas.microsoft.com/office/drawing/2014/main" id="{203B5291-3456-4BFC-A46C-2F8E9490A571}"/>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3" name="Rectangle 242">
            <a:extLst>
              <a:ext uri="{FF2B5EF4-FFF2-40B4-BE49-F238E27FC236}">
                <a16:creationId xmlns:a16="http://schemas.microsoft.com/office/drawing/2014/main" id="{C9F83639-13F0-42D2-9EC9-3FAC1636E818}"/>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35" name="Rectangle 234">
            <a:extLst>
              <a:ext uri="{FF2B5EF4-FFF2-40B4-BE49-F238E27FC236}">
                <a16:creationId xmlns:a16="http://schemas.microsoft.com/office/drawing/2014/main" id="{34E80059-4DA1-4116-A904-6A19AB08C3EA}"/>
              </a:ext>
            </a:extLst>
          </p:cNvPr>
          <p:cNvSpPr/>
          <p:nvPr/>
        </p:nvSpPr>
        <p:spPr bwMode="auto">
          <a:xfrm>
            <a:off x="5663699" y="299678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6" name="Picture 235">
            <a:extLst>
              <a:ext uri="{FF2B5EF4-FFF2-40B4-BE49-F238E27FC236}">
                <a16:creationId xmlns:a16="http://schemas.microsoft.com/office/drawing/2014/main" id="{C30F6326-2D4F-4A7D-86DE-CCFB99D037ED}"/>
              </a:ext>
            </a:extLst>
          </p:cNvPr>
          <p:cNvPicPr>
            <a:picLocks noChangeAspect="1"/>
          </p:cNvPicPr>
          <p:nvPr/>
        </p:nvPicPr>
        <p:blipFill>
          <a:blip r:embed="rId2"/>
          <a:stretch>
            <a:fillRect/>
          </a:stretch>
        </p:blipFill>
        <p:spPr>
          <a:xfrm>
            <a:off x="5320872" y="2513528"/>
            <a:ext cx="1145281" cy="1145281"/>
          </a:xfrm>
          <a:prstGeom prst="rect">
            <a:avLst/>
          </a:prstGeom>
        </p:spPr>
      </p:pic>
      <p:sp>
        <p:nvSpPr>
          <p:cNvPr id="4" name="Title 3">
            <a:extLst>
              <a:ext uri="{FF2B5EF4-FFF2-40B4-BE49-F238E27FC236}">
                <a16:creationId xmlns:a16="http://schemas.microsoft.com/office/drawing/2014/main" id="{5FC45981-5731-4836-B8C7-3A01958EB7E8}"/>
              </a:ext>
            </a:extLst>
          </p:cNvPr>
          <p:cNvSpPr>
            <a:spLocks noGrp="1"/>
          </p:cNvSpPr>
          <p:nvPr>
            <p:ph type="title"/>
          </p:nvPr>
        </p:nvSpPr>
        <p:spPr/>
        <p:txBody>
          <a:bodyPr/>
          <a:lstStyle/>
          <a:p>
            <a:r>
              <a:rPr lang="en-US"/>
              <a:t>Extracting Configuration</a:t>
            </a:r>
          </a:p>
        </p:txBody>
      </p:sp>
      <p:sp>
        <p:nvSpPr>
          <p:cNvPr id="5" name="Text Placeholder 4">
            <a:extLst>
              <a:ext uri="{FF2B5EF4-FFF2-40B4-BE49-F238E27FC236}">
                <a16:creationId xmlns:a16="http://schemas.microsoft.com/office/drawing/2014/main" id="{1771155C-D6F0-4D47-A760-B0FC093F8350}"/>
              </a:ext>
            </a:extLst>
          </p:cNvPr>
          <p:cNvSpPr>
            <a:spLocks noGrp="1"/>
          </p:cNvSpPr>
          <p:nvPr>
            <p:ph type="body" sz="quarter" idx="10"/>
          </p:nvPr>
        </p:nvSpPr>
        <p:spPr>
          <a:xfrm>
            <a:off x="584200" y="1435497"/>
            <a:ext cx="11018520" cy="947952"/>
          </a:xfrm>
        </p:spPr>
        <p:txBody>
          <a:bodyPr/>
          <a:lstStyle/>
          <a:p>
            <a:r>
              <a:rPr lang="en-US" dirty="0"/>
              <a:t>A build image </a:t>
            </a:r>
            <a:r>
              <a:rPr lang="en-US" b="1" i="1" dirty="0"/>
              <a:t>shall be </a:t>
            </a:r>
            <a:r>
              <a:rPr lang="en-US" dirty="0"/>
              <a:t>deployable across multiple environments</a:t>
            </a:r>
          </a:p>
          <a:p>
            <a:endParaRPr lang="en-US" dirty="0"/>
          </a:p>
        </p:txBody>
      </p:sp>
      <p:pic>
        <p:nvPicPr>
          <p:cNvPr id="1026" name="Picture 2" descr="Image result for azure key vault logo svg">
            <a:extLst>
              <a:ext uri="{FF2B5EF4-FFF2-40B4-BE49-F238E27FC236}">
                <a16:creationId xmlns:a16="http://schemas.microsoft.com/office/drawing/2014/main" id="{CEC38C79-AD3A-4DBE-9464-4A58054C8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048" y="2270898"/>
            <a:ext cx="1607730" cy="844058"/>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F7A3652C-4C04-411C-85BE-A800E72D363E}"/>
              </a:ext>
            </a:extLst>
          </p:cNvPr>
          <p:cNvSpPr/>
          <p:nvPr/>
        </p:nvSpPr>
        <p:spPr bwMode="auto">
          <a:xfrm>
            <a:off x="284437" y="3232000"/>
            <a:ext cx="2305835" cy="832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p:txBody>
      </p:sp>
      <p:pic>
        <p:nvPicPr>
          <p:cNvPr id="237" name="Graphic 236">
            <a:extLst>
              <a:ext uri="{FF2B5EF4-FFF2-40B4-BE49-F238E27FC236}">
                <a16:creationId xmlns:a16="http://schemas.microsoft.com/office/drawing/2014/main" id="{43B00779-8AD3-46B9-B154-29EC0531B8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540" y="2530023"/>
            <a:ext cx="705926" cy="705926"/>
          </a:xfrm>
          <a:prstGeom prst="rect">
            <a:avLst/>
          </a:prstGeom>
        </p:spPr>
      </p:pic>
      <p:sp>
        <p:nvSpPr>
          <p:cNvPr id="238" name="TextBox 237">
            <a:extLst>
              <a:ext uri="{FF2B5EF4-FFF2-40B4-BE49-F238E27FC236}">
                <a16:creationId xmlns:a16="http://schemas.microsoft.com/office/drawing/2014/main" id="{B650CDDC-53BE-491E-843F-63F699BCAA7C}"/>
              </a:ext>
            </a:extLst>
          </p:cNvPr>
          <p:cNvSpPr txBox="1"/>
          <p:nvPr/>
        </p:nvSpPr>
        <p:spPr>
          <a:xfrm>
            <a:off x="4945717" y="2022242"/>
            <a:ext cx="1716374"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Container Registry</a:t>
            </a:r>
          </a:p>
        </p:txBody>
      </p:sp>
      <p:sp>
        <p:nvSpPr>
          <p:cNvPr id="239" name="TextBox 238">
            <a:extLst>
              <a:ext uri="{FF2B5EF4-FFF2-40B4-BE49-F238E27FC236}">
                <a16:creationId xmlns:a16="http://schemas.microsoft.com/office/drawing/2014/main" id="{A7BF65A2-C2E0-484D-A783-B666120CC7C4}"/>
              </a:ext>
            </a:extLst>
          </p:cNvPr>
          <p:cNvSpPr txBox="1"/>
          <p:nvPr/>
        </p:nvSpPr>
        <p:spPr>
          <a:xfrm>
            <a:off x="264114" y="185306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grpSp>
        <p:nvGrpSpPr>
          <p:cNvPr id="30" name="Group 29">
            <a:extLst>
              <a:ext uri="{FF2B5EF4-FFF2-40B4-BE49-F238E27FC236}">
                <a16:creationId xmlns:a16="http://schemas.microsoft.com/office/drawing/2014/main" id="{168B581A-7FD1-4470-BE1D-35F0CD896395}"/>
              </a:ext>
            </a:extLst>
          </p:cNvPr>
          <p:cNvGrpSpPr/>
          <p:nvPr/>
        </p:nvGrpSpPr>
        <p:grpSpPr>
          <a:xfrm>
            <a:off x="527482" y="5270063"/>
            <a:ext cx="1387034" cy="1108093"/>
            <a:chOff x="527482" y="5315351"/>
            <a:chExt cx="1387034" cy="1108093"/>
          </a:xfrm>
        </p:grpSpPr>
        <p:cxnSp>
          <p:nvCxnSpPr>
            <p:cNvPr id="25" name="Straight Connector 24">
              <a:extLst>
                <a:ext uri="{FF2B5EF4-FFF2-40B4-BE49-F238E27FC236}">
                  <a16:creationId xmlns:a16="http://schemas.microsoft.com/office/drawing/2014/main" id="{F038F0D5-C090-4F70-8D7E-5872C80CB05C}"/>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27" name="Picture 26">
              <a:extLst>
                <a:ext uri="{FF2B5EF4-FFF2-40B4-BE49-F238E27FC236}">
                  <a16:creationId xmlns:a16="http://schemas.microsoft.com/office/drawing/2014/main" id="{BDA64590-8EC2-4C12-90EA-B30A414A6992}"/>
                </a:ext>
              </a:extLst>
            </p:cNvPr>
            <p:cNvPicPr>
              <a:picLocks noChangeAspect="1"/>
            </p:cNvPicPr>
            <p:nvPr/>
          </p:nvPicPr>
          <p:blipFill>
            <a:blip r:embed="rId6"/>
            <a:stretch>
              <a:fillRect/>
            </a:stretch>
          </p:blipFill>
          <p:spPr>
            <a:xfrm>
              <a:off x="902117" y="5315351"/>
              <a:ext cx="637765" cy="485838"/>
            </a:xfrm>
            <a:prstGeom prst="rect">
              <a:avLst/>
            </a:prstGeom>
          </p:spPr>
        </p:pic>
        <p:sp>
          <p:nvSpPr>
            <p:cNvPr id="28" name="TextBox 27">
              <a:extLst>
                <a:ext uri="{FF2B5EF4-FFF2-40B4-BE49-F238E27FC236}">
                  <a16:creationId xmlns:a16="http://schemas.microsoft.com/office/drawing/2014/main" id="{A710094B-1ABC-4003-8934-4DD6377AA518}"/>
                </a:ext>
              </a:extLst>
            </p:cNvPr>
            <p:cNvSpPr txBox="1"/>
            <p:nvPr/>
          </p:nvSpPr>
          <p:spPr>
            <a:xfrm>
              <a:off x="677018" y="5704774"/>
              <a:ext cx="1087962" cy="253916"/>
            </a:xfrm>
            <a:prstGeom prst="rect">
              <a:avLst/>
            </a:prstGeom>
            <a:noFill/>
          </p:spPr>
          <p:txBody>
            <a:bodyPr wrap="square" rtlCol="0">
              <a:spAutoFit/>
            </a:bodyPr>
            <a:lstStyle/>
            <a:p>
              <a:pPr algn="ctr"/>
              <a:r>
                <a:rPr lang="en-US" sz="1050" dirty="0"/>
                <a:t>Integration</a:t>
              </a:r>
            </a:p>
          </p:txBody>
        </p:sp>
        <p:pic>
          <p:nvPicPr>
            <p:cNvPr id="316" name="Graphic 315">
              <a:extLst>
                <a:ext uri="{FF2B5EF4-FFF2-40B4-BE49-F238E27FC236}">
                  <a16:creationId xmlns:a16="http://schemas.microsoft.com/office/drawing/2014/main" id="{DBF4D87F-1AE4-41C6-8DB9-44D4AD6CED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17" name="Group 316">
            <a:extLst>
              <a:ext uri="{FF2B5EF4-FFF2-40B4-BE49-F238E27FC236}">
                <a16:creationId xmlns:a16="http://schemas.microsoft.com/office/drawing/2014/main" id="{5AF19191-2E4C-4A04-B7B6-CED6B8492A09}"/>
              </a:ext>
            </a:extLst>
          </p:cNvPr>
          <p:cNvGrpSpPr/>
          <p:nvPr/>
        </p:nvGrpSpPr>
        <p:grpSpPr>
          <a:xfrm>
            <a:off x="2790192" y="5270063"/>
            <a:ext cx="1387034" cy="1108093"/>
            <a:chOff x="527482" y="5315351"/>
            <a:chExt cx="1387034" cy="1108093"/>
          </a:xfrm>
        </p:grpSpPr>
        <p:cxnSp>
          <p:nvCxnSpPr>
            <p:cNvPr id="318" name="Straight Connector 317">
              <a:extLst>
                <a:ext uri="{FF2B5EF4-FFF2-40B4-BE49-F238E27FC236}">
                  <a16:creationId xmlns:a16="http://schemas.microsoft.com/office/drawing/2014/main" id="{CD734FF5-1C64-48FA-86BE-3A1B1E57864A}"/>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19" name="Picture 318">
              <a:extLst>
                <a:ext uri="{FF2B5EF4-FFF2-40B4-BE49-F238E27FC236}">
                  <a16:creationId xmlns:a16="http://schemas.microsoft.com/office/drawing/2014/main" id="{E0636D03-C732-40BA-ABEF-901C7BA5A1D5}"/>
                </a:ext>
              </a:extLst>
            </p:cNvPr>
            <p:cNvPicPr>
              <a:picLocks noChangeAspect="1"/>
            </p:cNvPicPr>
            <p:nvPr/>
          </p:nvPicPr>
          <p:blipFill>
            <a:blip r:embed="rId6"/>
            <a:stretch>
              <a:fillRect/>
            </a:stretch>
          </p:blipFill>
          <p:spPr>
            <a:xfrm>
              <a:off x="902117" y="5315351"/>
              <a:ext cx="637765" cy="485838"/>
            </a:xfrm>
            <a:prstGeom prst="rect">
              <a:avLst/>
            </a:prstGeom>
          </p:spPr>
        </p:pic>
        <p:sp>
          <p:nvSpPr>
            <p:cNvPr id="320" name="TextBox 319">
              <a:extLst>
                <a:ext uri="{FF2B5EF4-FFF2-40B4-BE49-F238E27FC236}">
                  <a16:creationId xmlns:a16="http://schemas.microsoft.com/office/drawing/2014/main" id="{4D8E84AE-FBF9-47B9-8F64-AFD52D078876}"/>
                </a:ext>
              </a:extLst>
            </p:cNvPr>
            <p:cNvSpPr txBox="1"/>
            <p:nvPr/>
          </p:nvSpPr>
          <p:spPr>
            <a:xfrm>
              <a:off x="677018" y="5704774"/>
              <a:ext cx="1087962" cy="253916"/>
            </a:xfrm>
            <a:prstGeom prst="rect">
              <a:avLst/>
            </a:prstGeom>
            <a:noFill/>
          </p:spPr>
          <p:txBody>
            <a:bodyPr wrap="square" rtlCol="0">
              <a:spAutoFit/>
            </a:bodyPr>
            <a:lstStyle/>
            <a:p>
              <a:pPr algn="ctr"/>
              <a:r>
                <a:rPr lang="en-US" sz="1050" dirty="0"/>
                <a:t>Staging</a:t>
              </a:r>
            </a:p>
          </p:txBody>
        </p:sp>
        <p:pic>
          <p:nvPicPr>
            <p:cNvPr id="321" name="Graphic 320">
              <a:extLst>
                <a:ext uri="{FF2B5EF4-FFF2-40B4-BE49-F238E27FC236}">
                  <a16:creationId xmlns:a16="http://schemas.microsoft.com/office/drawing/2014/main" id="{3372F666-EC28-4657-AF23-FF16C3846B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22" name="Group 321">
            <a:extLst>
              <a:ext uri="{FF2B5EF4-FFF2-40B4-BE49-F238E27FC236}">
                <a16:creationId xmlns:a16="http://schemas.microsoft.com/office/drawing/2014/main" id="{7058D47D-73A9-4B62-973F-5E581DC3E253}"/>
              </a:ext>
            </a:extLst>
          </p:cNvPr>
          <p:cNvGrpSpPr/>
          <p:nvPr/>
        </p:nvGrpSpPr>
        <p:grpSpPr>
          <a:xfrm>
            <a:off x="5052902" y="5270063"/>
            <a:ext cx="1387034" cy="1108093"/>
            <a:chOff x="527482" y="5315351"/>
            <a:chExt cx="1387034" cy="1108093"/>
          </a:xfrm>
        </p:grpSpPr>
        <p:cxnSp>
          <p:nvCxnSpPr>
            <p:cNvPr id="323" name="Straight Connector 322">
              <a:extLst>
                <a:ext uri="{FF2B5EF4-FFF2-40B4-BE49-F238E27FC236}">
                  <a16:creationId xmlns:a16="http://schemas.microsoft.com/office/drawing/2014/main" id="{B9E51120-A510-4907-B2AD-2AE1221A0893}"/>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24" name="Picture 323">
              <a:extLst>
                <a:ext uri="{FF2B5EF4-FFF2-40B4-BE49-F238E27FC236}">
                  <a16:creationId xmlns:a16="http://schemas.microsoft.com/office/drawing/2014/main" id="{C446B40F-2303-476B-A5E5-57C3B7CA84FF}"/>
                </a:ext>
              </a:extLst>
            </p:cNvPr>
            <p:cNvPicPr>
              <a:picLocks noChangeAspect="1"/>
            </p:cNvPicPr>
            <p:nvPr/>
          </p:nvPicPr>
          <p:blipFill>
            <a:blip r:embed="rId6"/>
            <a:stretch>
              <a:fillRect/>
            </a:stretch>
          </p:blipFill>
          <p:spPr>
            <a:xfrm>
              <a:off x="902117" y="5315351"/>
              <a:ext cx="637765" cy="485838"/>
            </a:xfrm>
            <a:prstGeom prst="rect">
              <a:avLst/>
            </a:prstGeom>
          </p:spPr>
        </p:pic>
        <p:sp>
          <p:nvSpPr>
            <p:cNvPr id="325" name="TextBox 324">
              <a:extLst>
                <a:ext uri="{FF2B5EF4-FFF2-40B4-BE49-F238E27FC236}">
                  <a16:creationId xmlns:a16="http://schemas.microsoft.com/office/drawing/2014/main" id="{C7F2E5EC-CC2D-4E01-8BA2-1F332DC3DF62}"/>
                </a:ext>
              </a:extLst>
            </p:cNvPr>
            <p:cNvSpPr txBox="1"/>
            <p:nvPr/>
          </p:nvSpPr>
          <p:spPr>
            <a:xfrm>
              <a:off x="527484" y="5704774"/>
              <a:ext cx="1387030" cy="253916"/>
            </a:xfrm>
            <a:prstGeom prst="rect">
              <a:avLst/>
            </a:prstGeom>
            <a:noFill/>
          </p:spPr>
          <p:txBody>
            <a:bodyPr wrap="square" rtlCol="0">
              <a:spAutoFit/>
            </a:bodyPr>
            <a:lstStyle/>
            <a:p>
              <a:pPr algn="ctr"/>
              <a:r>
                <a:rPr lang="en-US" sz="1050" dirty="0"/>
                <a:t>Prod-Marketing</a:t>
              </a:r>
            </a:p>
          </p:txBody>
        </p:sp>
        <p:pic>
          <p:nvPicPr>
            <p:cNvPr id="326" name="Graphic 325">
              <a:extLst>
                <a:ext uri="{FF2B5EF4-FFF2-40B4-BE49-F238E27FC236}">
                  <a16:creationId xmlns:a16="http://schemas.microsoft.com/office/drawing/2014/main" id="{59E6FBF2-E6D4-473A-AF60-94471499B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27" name="Group 326">
            <a:extLst>
              <a:ext uri="{FF2B5EF4-FFF2-40B4-BE49-F238E27FC236}">
                <a16:creationId xmlns:a16="http://schemas.microsoft.com/office/drawing/2014/main" id="{48A35262-B0BE-46C3-BD90-D121572F7487}"/>
              </a:ext>
            </a:extLst>
          </p:cNvPr>
          <p:cNvGrpSpPr/>
          <p:nvPr/>
        </p:nvGrpSpPr>
        <p:grpSpPr>
          <a:xfrm>
            <a:off x="7315612" y="5270063"/>
            <a:ext cx="1387034" cy="1108093"/>
            <a:chOff x="527482" y="5315351"/>
            <a:chExt cx="1387034" cy="1108093"/>
          </a:xfrm>
        </p:grpSpPr>
        <p:cxnSp>
          <p:nvCxnSpPr>
            <p:cNvPr id="328" name="Straight Connector 327">
              <a:extLst>
                <a:ext uri="{FF2B5EF4-FFF2-40B4-BE49-F238E27FC236}">
                  <a16:creationId xmlns:a16="http://schemas.microsoft.com/office/drawing/2014/main" id="{3D8D0D2C-87BA-4952-9E80-DBC997E230E5}"/>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29" name="Picture 328">
              <a:extLst>
                <a:ext uri="{FF2B5EF4-FFF2-40B4-BE49-F238E27FC236}">
                  <a16:creationId xmlns:a16="http://schemas.microsoft.com/office/drawing/2014/main" id="{C36A9FF8-BCF3-478A-9859-3A7042D5C35D}"/>
                </a:ext>
              </a:extLst>
            </p:cNvPr>
            <p:cNvPicPr>
              <a:picLocks noChangeAspect="1"/>
            </p:cNvPicPr>
            <p:nvPr/>
          </p:nvPicPr>
          <p:blipFill>
            <a:blip r:embed="rId6"/>
            <a:stretch>
              <a:fillRect/>
            </a:stretch>
          </p:blipFill>
          <p:spPr>
            <a:xfrm>
              <a:off x="902117" y="5315351"/>
              <a:ext cx="637765" cy="485838"/>
            </a:xfrm>
            <a:prstGeom prst="rect">
              <a:avLst/>
            </a:prstGeom>
          </p:spPr>
        </p:pic>
        <p:sp>
          <p:nvSpPr>
            <p:cNvPr id="330" name="TextBox 329">
              <a:extLst>
                <a:ext uri="{FF2B5EF4-FFF2-40B4-BE49-F238E27FC236}">
                  <a16:creationId xmlns:a16="http://schemas.microsoft.com/office/drawing/2014/main" id="{AEA3FE64-1AF5-4FD9-AA48-4DCEBE492676}"/>
                </a:ext>
              </a:extLst>
            </p:cNvPr>
            <p:cNvSpPr txBox="1"/>
            <p:nvPr/>
          </p:nvSpPr>
          <p:spPr>
            <a:xfrm>
              <a:off x="677018" y="5704774"/>
              <a:ext cx="1087962" cy="253916"/>
            </a:xfrm>
            <a:prstGeom prst="rect">
              <a:avLst/>
            </a:prstGeom>
            <a:noFill/>
          </p:spPr>
          <p:txBody>
            <a:bodyPr wrap="square" rtlCol="0">
              <a:spAutoFit/>
            </a:bodyPr>
            <a:lstStyle/>
            <a:p>
              <a:pPr algn="ctr"/>
              <a:r>
                <a:rPr lang="en-US" sz="1050" dirty="0"/>
                <a:t>Prod-Finance</a:t>
              </a:r>
            </a:p>
          </p:txBody>
        </p:sp>
        <p:pic>
          <p:nvPicPr>
            <p:cNvPr id="331" name="Graphic 330">
              <a:extLst>
                <a:ext uri="{FF2B5EF4-FFF2-40B4-BE49-F238E27FC236}">
                  <a16:creationId xmlns:a16="http://schemas.microsoft.com/office/drawing/2014/main" id="{1F7884CA-D429-4867-9ED8-0453C6ED8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32" name="Group 331">
            <a:extLst>
              <a:ext uri="{FF2B5EF4-FFF2-40B4-BE49-F238E27FC236}">
                <a16:creationId xmlns:a16="http://schemas.microsoft.com/office/drawing/2014/main" id="{B24A8EF5-DD6F-4E06-BC24-1A57B9AA1F3A}"/>
              </a:ext>
            </a:extLst>
          </p:cNvPr>
          <p:cNvGrpSpPr/>
          <p:nvPr/>
        </p:nvGrpSpPr>
        <p:grpSpPr>
          <a:xfrm>
            <a:off x="9578324" y="5270063"/>
            <a:ext cx="1387034" cy="1108093"/>
            <a:chOff x="527482" y="5315351"/>
            <a:chExt cx="1387034" cy="1108093"/>
          </a:xfrm>
        </p:grpSpPr>
        <p:cxnSp>
          <p:nvCxnSpPr>
            <p:cNvPr id="333" name="Straight Connector 332">
              <a:extLst>
                <a:ext uri="{FF2B5EF4-FFF2-40B4-BE49-F238E27FC236}">
                  <a16:creationId xmlns:a16="http://schemas.microsoft.com/office/drawing/2014/main" id="{487B3190-D797-4DA9-9F94-39A8D67C1015}"/>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34" name="Picture 333">
              <a:extLst>
                <a:ext uri="{FF2B5EF4-FFF2-40B4-BE49-F238E27FC236}">
                  <a16:creationId xmlns:a16="http://schemas.microsoft.com/office/drawing/2014/main" id="{368309D3-E14F-43D0-B07B-644700AD7BA8}"/>
                </a:ext>
              </a:extLst>
            </p:cNvPr>
            <p:cNvPicPr>
              <a:picLocks noChangeAspect="1"/>
            </p:cNvPicPr>
            <p:nvPr/>
          </p:nvPicPr>
          <p:blipFill>
            <a:blip r:embed="rId6"/>
            <a:stretch>
              <a:fillRect/>
            </a:stretch>
          </p:blipFill>
          <p:spPr>
            <a:xfrm>
              <a:off x="902117" y="5315351"/>
              <a:ext cx="637765" cy="485838"/>
            </a:xfrm>
            <a:prstGeom prst="rect">
              <a:avLst/>
            </a:prstGeom>
          </p:spPr>
        </p:pic>
        <p:sp>
          <p:nvSpPr>
            <p:cNvPr id="335" name="TextBox 334">
              <a:extLst>
                <a:ext uri="{FF2B5EF4-FFF2-40B4-BE49-F238E27FC236}">
                  <a16:creationId xmlns:a16="http://schemas.microsoft.com/office/drawing/2014/main" id="{963C1CF8-9325-49A4-B31D-07EC587A90E2}"/>
                </a:ext>
              </a:extLst>
            </p:cNvPr>
            <p:cNvSpPr txBox="1"/>
            <p:nvPr/>
          </p:nvSpPr>
          <p:spPr>
            <a:xfrm>
              <a:off x="677018" y="5704774"/>
              <a:ext cx="1087962" cy="253916"/>
            </a:xfrm>
            <a:prstGeom prst="rect">
              <a:avLst/>
            </a:prstGeom>
            <a:noFill/>
          </p:spPr>
          <p:txBody>
            <a:bodyPr wrap="square" rtlCol="0">
              <a:spAutoFit/>
            </a:bodyPr>
            <a:lstStyle/>
            <a:p>
              <a:pPr algn="ctr"/>
              <a:r>
                <a:rPr lang="en-US" sz="1050" dirty="0"/>
                <a:t>Prod-</a:t>
              </a:r>
              <a:r>
                <a:rPr lang="en-US" sz="1050" dirty="0" err="1"/>
                <a:t>Mfr</a:t>
              </a:r>
              <a:endParaRPr lang="en-US" sz="1050" dirty="0"/>
            </a:p>
          </p:txBody>
        </p:sp>
        <p:pic>
          <p:nvPicPr>
            <p:cNvPr id="336" name="Graphic 335">
              <a:extLst>
                <a:ext uri="{FF2B5EF4-FFF2-40B4-BE49-F238E27FC236}">
                  <a16:creationId xmlns:a16="http://schemas.microsoft.com/office/drawing/2014/main" id="{99625587-286E-4164-91DC-A8F07BFFB4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pic>
        <p:nvPicPr>
          <p:cNvPr id="225" name="Picture 2" descr="Image result for azure key vault logo svg">
            <a:extLst>
              <a:ext uri="{FF2B5EF4-FFF2-40B4-BE49-F238E27FC236}">
                <a16:creationId xmlns:a16="http://schemas.microsoft.com/office/drawing/2014/main" id="{DB70001D-01F3-4389-B20F-B07E69254D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key vault logo svg">
            <a:extLst>
              <a:ext uri="{FF2B5EF4-FFF2-40B4-BE49-F238E27FC236}">
                <a16:creationId xmlns:a16="http://schemas.microsoft.com/office/drawing/2014/main" id="{EA06F190-4022-480C-9304-101DB3A37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key vault logo svg">
            <a:extLst>
              <a:ext uri="{FF2B5EF4-FFF2-40B4-BE49-F238E27FC236}">
                <a16:creationId xmlns:a16="http://schemas.microsoft.com/office/drawing/2014/main" id="{030D53F5-BD90-4537-84CC-56FF8C74D8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key vault logo svg">
            <a:extLst>
              <a:ext uri="{FF2B5EF4-FFF2-40B4-BE49-F238E27FC236}">
                <a16:creationId xmlns:a16="http://schemas.microsoft.com/office/drawing/2014/main" id="{EF348DC8-818E-48B7-BAE0-ED578E226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Image result for azure key vault logo svg">
            <a:extLst>
              <a:ext uri="{FF2B5EF4-FFF2-40B4-BE49-F238E27FC236}">
                <a16:creationId xmlns:a16="http://schemas.microsoft.com/office/drawing/2014/main" id="{09C7E76C-1EA8-4D46-9374-1FAD171F31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4415DF7C-776D-4FE9-873C-EA8BA6539CCA}"/>
              </a:ext>
            </a:extLst>
          </p:cNvPr>
          <p:cNvSpPr/>
          <p:nvPr/>
        </p:nvSpPr>
        <p:spPr bwMode="auto">
          <a:xfrm>
            <a:off x="8323351" y="2535289"/>
            <a:ext cx="2025662" cy="6584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Important</a:t>
            </a:r>
          </a:p>
        </p:txBody>
      </p:sp>
      <p:sp>
        <p:nvSpPr>
          <p:cNvPr id="108" name="Rectangle 107">
            <a:extLst>
              <a:ext uri="{FF2B5EF4-FFF2-40B4-BE49-F238E27FC236}">
                <a16:creationId xmlns:a16="http://schemas.microsoft.com/office/drawing/2014/main" id="{B5D7DAB5-2ACE-4561-8A90-7452A478899A}"/>
              </a:ext>
            </a:extLst>
          </p:cNvPr>
          <p:cNvSpPr/>
          <p:nvPr/>
        </p:nvSpPr>
        <p:spPr bwMode="auto">
          <a:xfrm>
            <a:off x="9177810" y="2555764"/>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Integration</a:t>
            </a:r>
          </a:p>
        </p:txBody>
      </p:sp>
      <p:sp>
        <p:nvSpPr>
          <p:cNvPr id="109" name="Rectangle 108">
            <a:extLst>
              <a:ext uri="{FF2B5EF4-FFF2-40B4-BE49-F238E27FC236}">
                <a16:creationId xmlns:a16="http://schemas.microsoft.com/office/drawing/2014/main" id="{5F3B1111-106C-4CE5-9DE6-52223D1DDBDD}"/>
              </a:ext>
            </a:extLst>
          </p:cNvPr>
          <p:cNvSpPr/>
          <p:nvPr/>
        </p:nvSpPr>
        <p:spPr bwMode="auto">
          <a:xfrm>
            <a:off x="9177810" y="2676293"/>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Staging</a:t>
            </a:r>
          </a:p>
        </p:txBody>
      </p:sp>
      <p:sp>
        <p:nvSpPr>
          <p:cNvPr id="110" name="Rectangle 109">
            <a:extLst>
              <a:ext uri="{FF2B5EF4-FFF2-40B4-BE49-F238E27FC236}">
                <a16:creationId xmlns:a16="http://schemas.microsoft.com/office/drawing/2014/main" id="{6E0B9C32-F2B8-47B2-8040-72DBB5F3879C}"/>
              </a:ext>
            </a:extLst>
          </p:cNvPr>
          <p:cNvSpPr/>
          <p:nvPr/>
        </p:nvSpPr>
        <p:spPr bwMode="auto">
          <a:xfrm>
            <a:off x="9177810" y="2802679"/>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dirty="0">
                <a:gradFill>
                  <a:gsLst>
                    <a:gs pos="0">
                      <a:srgbClr val="FFFFFF"/>
                    </a:gs>
                    <a:gs pos="100000">
                      <a:srgbClr val="FFFFFF"/>
                    </a:gs>
                  </a:gsLst>
                  <a:lin ang="5400000" scaled="0"/>
                </a:gradFill>
                <a:ea typeface="Segoe UI" pitchFamily="34" charset="0"/>
                <a:cs typeface="Segoe UI" pitchFamily="34" charset="0"/>
              </a:rPr>
              <a:t>Prod-Marketing</a:t>
            </a:r>
          </a:p>
        </p:txBody>
      </p:sp>
      <p:sp>
        <p:nvSpPr>
          <p:cNvPr id="111" name="Rectangle 110">
            <a:extLst>
              <a:ext uri="{FF2B5EF4-FFF2-40B4-BE49-F238E27FC236}">
                <a16:creationId xmlns:a16="http://schemas.microsoft.com/office/drawing/2014/main" id="{7D811574-4094-42A2-A74F-5EFF80B90AAC}"/>
              </a:ext>
            </a:extLst>
          </p:cNvPr>
          <p:cNvSpPr/>
          <p:nvPr/>
        </p:nvSpPr>
        <p:spPr bwMode="auto">
          <a:xfrm>
            <a:off x="9177810" y="2926654"/>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dirty="0">
                <a:gradFill>
                  <a:gsLst>
                    <a:gs pos="0">
                      <a:srgbClr val="FFFFFF"/>
                    </a:gs>
                    <a:gs pos="100000">
                      <a:srgbClr val="FFFFFF"/>
                    </a:gs>
                  </a:gsLst>
                  <a:lin ang="5400000" scaled="0"/>
                </a:gradFill>
                <a:ea typeface="Segoe UI" pitchFamily="34" charset="0"/>
                <a:cs typeface="Segoe UI" pitchFamily="34" charset="0"/>
              </a:rPr>
              <a:t>Prod-Finance</a:t>
            </a:r>
          </a:p>
        </p:txBody>
      </p:sp>
      <p:sp>
        <p:nvSpPr>
          <p:cNvPr id="224" name="Rectangle 223">
            <a:extLst>
              <a:ext uri="{FF2B5EF4-FFF2-40B4-BE49-F238E27FC236}">
                <a16:creationId xmlns:a16="http://schemas.microsoft.com/office/drawing/2014/main" id="{961701BF-A077-4807-B4C0-7A40B7755388}"/>
              </a:ext>
            </a:extLst>
          </p:cNvPr>
          <p:cNvSpPr/>
          <p:nvPr/>
        </p:nvSpPr>
        <p:spPr bwMode="auto">
          <a:xfrm>
            <a:off x="9177810" y="3051116"/>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dirty="0">
                <a:gradFill>
                  <a:gsLst>
                    <a:gs pos="0">
                      <a:srgbClr val="FFFFFF"/>
                    </a:gs>
                    <a:gs pos="100000">
                      <a:srgbClr val="FFFFFF"/>
                    </a:gs>
                  </a:gsLst>
                  <a:lin ang="5400000" scaled="0"/>
                </a:gradFill>
                <a:ea typeface="Segoe UI" pitchFamily="34" charset="0"/>
                <a:cs typeface="Segoe UI" pitchFamily="34" charset="0"/>
              </a:rPr>
              <a:t>Prod-MFR</a:t>
            </a:r>
          </a:p>
        </p:txBody>
      </p:sp>
      <p:grpSp>
        <p:nvGrpSpPr>
          <p:cNvPr id="244" name="Group 243">
            <a:extLst>
              <a:ext uri="{FF2B5EF4-FFF2-40B4-BE49-F238E27FC236}">
                <a16:creationId xmlns:a16="http://schemas.microsoft.com/office/drawing/2014/main" id="{F90138D2-BF0C-46A5-933C-6B3CEFA7C146}"/>
              </a:ext>
            </a:extLst>
          </p:cNvPr>
          <p:cNvGrpSpPr/>
          <p:nvPr/>
        </p:nvGrpSpPr>
        <p:grpSpPr>
          <a:xfrm>
            <a:off x="3647035" y="5142467"/>
            <a:ext cx="721037" cy="444217"/>
            <a:chOff x="3240661" y="1005909"/>
            <a:chExt cx="540854" cy="333210"/>
          </a:xfrm>
        </p:grpSpPr>
        <p:grpSp>
          <p:nvGrpSpPr>
            <p:cNvPr id="245" name="Group 244">
              <a:extLst>
                <a:ext uri="{FF2B5EF4-FFF2-40B4-BE49-F238E27FC236}">
                  <a16:creationId xmlns:a16="http://schemas.microsoft.com/office/drawing/2014/main" id="{80F0BA5E-E10E-42A5-A57A-0FB397D2E427}"/>
                </a:ext>
              </a:extLst>
            </p:cNvPr>
            <p:cNvGrpSpPr/>
            <p:nvPr/>
          </p:nvGrpSpPr>
          <p:grpSpPr>
            <a:xfrm>
              <a:off x="3240661" y="1005909"/>
              <a:ext cx="540854" cy="333210"/>
              <a:chOff x="1926169" y="1632181"/>
              <a:chExt cx="540854" cy="333210"/>
            </a:xfrm>
          </p:grpSpPr>
          <p:sp>
            <p:nvSpPr>
              <p:cNvPr id="247" name="Rectangle 246">
                <a:extLst>
                  <a:ext uri="{FF2B5EF4-FFF2-40B4-BE49-F238E27FC236}">
                    <a16:creationId xmlns:a16="http://schemas.microsoft.com/office/drawing/2014/main" id="{6FE04660-F71E-49C4-B973-C4A4B7E18AD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48" name="Rectangle 247">
                <a:extLst>
                  <a:ext uri="{FF2B5EF4-FFF2-40B4-BE49-F238E27FC236}">
                    <a16:creationId xmlns:a16="http://schemas.microsoft.com/office/drawing/2014/main" id="{0C97B38A-E860-4B3F-ABCE-158C660293F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49" name="Group 248">
                <a:extLst>
                  <a:ext uri="{FF2B5EF4-FFF2-40B4-BE49-F238E27FC236}">
                    <a16:creationId xmlns:a16="http://schemas.microsoft.com/office/drawing/2014/main" id="{A500759A-8349-4752-AD0A-BF37B74F0B26}"/>
                  </a:ext>
                </a:extLst>
              </p:cNvPr>
              <p:cNvGrpSpPr/>
              <p:nvPr/>
            </p:nvGrpSpPr>
            <p:grpSpPr>
              <a:xfrm>
                <a:off x="1989961" y="1665409"/>
                <a:ext cx="413499" cy="266755"/>
                <a:chOff x="1371600" y="2038342"/>
                <a:chExt cx="609600" cy="393263"/>
              </a:xfrm>
            </p:grpSpPr>
            <p:cxnSp>
              <p:nvCxnSpPr>
                <p:cNvPr id="253" name="Straight Connector 252">
                  <a:extLst>
                    <a:ext uri="{FF2B5EF4-FFF2-40B4-BE49-F238E27FC236}">
                      <a16:creationId xmlns:a16="http://schemas.microsoft.com/office/drawing/2014/main" id="{7FB2AE43-149A-4B85-A84F-D8B46C3B653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4" name="Straight Connector 253">
                  <a:extLst>
                    <a:ext uri="{FF2B5EF4-FFF2-40B4-BE49-F238E27FC236}">
                      <a16:creationId xmlns:a16="http://schemas.microsoft.com/office/drawing/2014/main" id="{A0AEEFA3-5A83-45EB-8485-E1AC5A36C1B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5" name="Straight Connector 254">
                  <a:extLst>
                    <a:ext uri="{FF2B5EF4-FFF2-40B4-BE49-F238E27FC236}">
                      <a16:creationId xmlns:a16="http://schemas.microsoft.com/office/drawing/2014/main" id="{3AADAD59-A949-45D5-B14E-1FFB1CF0187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56" name="Straight Connector 255">
                  <a:extLst>
                    <a:ext uri="{FF2B5EF4-FFF2-40B4-BE49-F238E27FC236}">
                      <a16:creationId xmlns:a16="http://schemas.microsoft.com/office/drawing/2014/main" id="{11EE2E94-52BF-475D-BF89-0F230B99D73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57" name="Straight Connector 256">
                  <a:extLst>
                    <a:ext uri="{FF2B5EF4-FFF2-40B4-BE49-F238E27FC236}">
                      <a16:creationId xmlns:a16="http://schemas.microsoft.com/office/drawing/2014/main" id="{33A857B9-2D6D-4E7E-89A4-168A5B77BAA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F80D9BA8-77AB-4E2E-AC9C-9774EB89C9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F698755B-4A78-4854-ADBA-88B9036917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B76E65DF-44AB-49A4-B5CF-62265152EC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E05569DD-69D5-4C2C-8F60-5116480D831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0" name="Rectangle 249">
                <a:extLst>
                  <a:ext uri="{FF2B5EF4-FFF2-40B4-BE49-F238E27FC236}">
                    <a16:creationId xmlns:a16="http://schemas.microsoft.com/office/drawing/2014/main" id="{E8D51FE4-7C5F-406E-938A-2D99A89C669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51" name="Rectangle 250">
                <a:extLst>
                  <a:ext uri="{FF2B5EF4-FFF2-40B4-BE49-F238E27FC236}">
                    <a16:creationId xmlns:a16="http://schemas.microsoft.com/office/drawing/2014/main" id="{43ED9F77-42D6-4211-AC16-C9FA22C56E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52" name="Rectangle 251">
                <a:extLst>
                  <a:ext uri="{FF2B5EF4-FFF2-40B4-BE49-F238E27FC236}">
                    <a16:creationId xmlns:a16="http://schemas.microsoft.com/office/drawing/2014/main" id="{B08383A3-DF24-4A5C-BC34-90C8E8D5B7F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46" name="Rectangle 245">
              <a:extLst>
                <a:ext uri="{FF2B5EF4-FFF2-40B4-BE49-F238E27FC236}">
                  <a16:creationId xmlns:a16="http://schemas.microsoft.com/office/drawing/2014/main" id="{9F9C6EA0-5251-47F1-943F-37C95209291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262" name="Group 261">
            <a:extLst>
              <a:ext uri="{FF2B5EF4-FFF2-40B4-BE49-F238E27FC236}">
                <a16:creationId xmlns:a16="http://schemas.microsoft.com/office/drawing/2014/main" id="{6879C05F-4D9A-4213-A2CA-22EB7C139F3B}"/>
              </a:ext>
            </a:extLst>
          </p:cNvPr>
          <p:cNvGrpSpPr/>
          <p:nvPr/>
        </p:nvGrpSpPr>
        <p:grpSpPr>
          <a:xfrm>
            <a:off x="5902017" y="5142467"/>
            <a:ext cx="721037" cy="444217"/>
            <a:chOff x="3240661" y="1005909"/>
            <a:chExt cx="540854" cy="333210"/>
          </a:xfrm>
        </p:grpSpPr>
        <p:grpSp>
          <p:nvGrpSpPr>
            <p:cNvPr id="263" name="Group 262">
              <a:extLst>
                <a:ext uri="{FF2B5EF4-FFF2-40B4-BE49-F238E27FC236}">
                  <a16:creationId xmlns:a16="http://schemas.microsoft.com/office/drawing/2014/main" id="{05A8B988-E69A-46E5-B0C9-2AA8FE7C3B7A}"/>
                </a:ext>
              </a:extLst>
            </p:cNvPr>
            <p:cNvGrpSpPr/>
            <p:nvPr/>
          </p:nvGrpSpPr>
          <p:grpSpPr>
            <a:xfrm>
              <a:off x="3240661" y="1005909"/>
              <a:ext cx="540854" cy="333210"/>
              <a:chOff x="1926169" y="1632181"/>
              <a:chExt cx="540854" cy="333210"/>
            </a:xfrm>
          </p:grpSpPr>
          <p:sp>
            <p:nvSpPr>
              <p:cNvPr id="265" name="Rectangle 264">
                <a:extLst>
                  <a:ext uri="{FF2B5EF4-FFF2-40B4-BE49-F238E27FC236}">
                    <a16:creationId xmlns:a16="http://schemas.microsoft.com/office/drawing/2014/main" id="{AD1AE834-AFA3-4C74-A35F-93F72060A33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6" name="Rectangle 265">
                <a:extLst>
                  <a:ext uri="{FF2B5EF4-FFF2-40B4-BE49-F238E27FC236}">
                    <a16:creationId xmlns:a16="http://schemas.microsoft.com/office/drawing/2014/main" id="{E9A6958F-2165-4AF1-9156-709482AEE34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67" name="Group 266">
                <a:extLst>
                  <a:ext uri="{FF2B5EF4-FFF2-40B4-BE49-F238E27FC236}">
                    <a16:creationId xmlns:a16="http://schemas.microsoft.com/office/drawing/2014/main" id="{14E3E482-6BE5-42D9-8965-2C87F144A454}"/>
                  </a:ext>
                </a:extLst>
              </p:cNvPr>
              <p:cNvGrpSpPr/>
              <p:nvPr/>
            </p:nvGrpSpPr>
            <p:grpSpPr>
              <a:xfrm>
                <a:off x="1989961" y="1665409"/>
                <a:ext cx="413499" cy="266755"/>
                <a:chOff x="1371600" y="2038342"/>
                <a:chExt cx="609600" cy="393263"/>
              </a:xfrm>
            </p:grpSpPr>
            <p:cxnSp>
              <p:nvCxnSpPr>
                <p:cNvPr id="271" name="Straight Connector 270">
                  <a:extLst>
                    <a:ext uri="{FF2B5EF4-FFF2-40B4-BE49-F238E27FC236}">
                      <a16:creationId xmlns:a16="http://schemas.microsoft.com/office/drawing/2014/main" id="{AF095C31-481D-49C5-AD1D-87C5C3FB75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2" name="Straight Connector 271">
                  <a:extLst>
                    <a:ext uri="{FF2B5EF4-FFF2-40B4-BE49-F238E27FC236}">
                      <a16:creationId xmlns:a16="http://schemas.microsoft.com/office/drawing/2014/main" id="{68BCBBFC-1575-4FAE-9783-A7C2999ED0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3" name="Straight Connector 272">
                  <a:extLst>
                    <a:ext uri="{FF2B5EF4-FFF2-40B4-BE49-F238E27FC236}">
                      <a16:creationId xmlns:a16="http://schemas.microsoft.com/office/drawing/2014/main" id="{FA34142A-6C3B-4577-A634-1DC1CB86997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4" name="Straight Connector 273">
                  <a:extLst>
                    <a:ext uri="{FF2B5EF4-FFF2-40B4-BE49-F238E27FC236}">
                      <a16:creationId xmlns:a16="http://schemas.microsoft.com/office/drawing/2014/main" id="{89234416-6006-4942-B610-9B7F3ACD34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75" name="Straight Connector 274">
                  <a:extLst>
                    <a:ext uri="{FF2B5EF4-FFF2-40B4-BE49-F238E27FC236}">
                      <a16:creationId xmlns:a16="http://schemas.microsoft.com/office/drawing/2014/main" id="{326C4E33-B8CE-4E0B-9BFE-2E7BF07D834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76" name="Straight Connector 275">
                  <a:extLst>
                    <a:ext uri="{FF2B5EF4-FFF2-40B4-BE49-F238E27FC236}">
                      <a16:creationId xmlns:a16="http://schemas.microsoft.com/office/drawing/2014/main" id="{EBC018A9-2D49-43F9-AF8B-F704E056C86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5EA96F8B-36D2-4B04-9592-129431731E8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13AEAD63-C550-4039-B58A-1F433B2027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56F4E000-5FA7-4EC9-9050-065AC09C080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68" name="Rectangle 267">
                <a:extLst>
                  <a:ext uri="{FF2B5EF4-FFF2-40B4-BE49-F238E27FC236}">
                    <a16:creationId xmlns:a16="http://schemas.microsoft.com/office/drawing/2014/main" id="{195712A0-8E14-4238-BCA7-D2FE96704CC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9" name="Rectangle 268">
                <a:extLst>
                  <a:ext uri="{FF2B5EF4-FFF2-40B4-BE49-F238E27FC236}">
                    <a16:creationId xmlns:a16="http://schemas.microsoft.com/office/drawing/2014/main" id="{7E5CBCB0-5C40-48B7-8F5E-3573ECE3D29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0" name="Rectangle 269">
                <a:extLst>
                  <a:ext uri="{FF2B5EF4-FFF2-40B4-BE49-F238E27FC236}">
                    <a16:creationId xmlns:a16="http://schemas.microsoft.com/office/drawing/2014/main" id="{923ABC83-5D20-48E2-835B-31B1E32FE9D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64" name="Rectangle 263">
              <a:extLst>
                <a:ext uri="{FF2B5EF4-FFF2-40B4-BE49-F238E27FC236}">
                  <a16:creationId xmlns:a16="http://schemas.microsoft.com/office/drawing/2014/main" id="{20BFDCE1-718F-4DC8-816F-462235E46D4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280" name="Group 279">
            <a:extLst>
              <a:ext uri="{FF2B5EF4-FFF2-40B4-BE49-F238E27FC236}">
                <a16:creationId xmlns:a16="http://schemas.microsoft.com/office/drawing/2014/main" id="{F65F0CBF-EB3F-4D7B-ADFB-0686C91E28D1}"/>
              </a:ext>
            </a:extLst>
          </p:cNvPr>
          <p:cNvGrpSpPr/>
          <p:nvPr/>
        </p:nvGrpSpPr>
        <p:grpSpPr>
          <a:xfrm>
            <a:off x="8156999" y="5142467"/>
            <a:ext cx="721037" cy="444217"/>
            <a:chOff x="3240661" y="1005909"/>
            <a:chExt cx="540854" cy="333210"/>
          </a:xfrm>
        </p:grpSpPr>
        <p:grpSp>
          <p:nvGrpSpPr>
            <p:cNvPr id="281" name="Group 280">
              <a:extLst>
                <a:ext uri="{FF2B5EF4-FFF2-40B4-BE49-F238E27FC236}">
                  <a16:creationId xmlns:a16="http://schemas.microsoft.com/office/drawing/2014/main" id="{54DFFACC-670F-42EB-8110-F72A77108343}"/>
                </a:ext>
              </a:extLst>
            </p:cNvPr>
            <p:cNvGrpSpPr/>
            <p:nvPr/>
          </p:nvGrpSpPr>
          <p:grpSpPr>
            <a:xfrm>
              <a:off x="3240661" y="1005909"/>
              <a:ext cx="540854" cy="333210"/>
              <a:chOff x="1926169" y="1632181"/>
              <a:chExt cx="540854" cy="333210"/>
            </a:xfrm>
          </p:grpSpPr>
          <p:sp>
            <p:nvSpPr>
              <p:cNvPr id="283" name="Rectangle 282">
                <a:extLst>
                  <a:ext uri="{FF2B5EF4-FFF2-40B4-BE49-F238E27FC236}">
                    <a16:creationId xmlns:a16="http://schemas.microsoft.com/office/drawing/2014/main" id="{24737668-58A1-4E4E-AB15-25C6AB120D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4" name="Rectangle 283">
                <a:extLst>
                  <a:ext uri="{FF2B5EF4-FFF2-40B4-BE49-F238E27FC236}">
                    <a16:creationId xmlns:a16="http://schemas.microsoft.com/office/drawing/2014/main" id="{9F93BCFC-1D69-430B-A64E-7FB125B76FA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85" name="Group 284">
                <a:extLst>
                  <a:ext uri="{FF2B5EF4-FFF2-40B4-BE49-F238E27FC236}">
                    <a16:creationId xmlns:a16="http://schemas.microsoft.com/office/drawing/2014/main" id="{5059BB07-286C-4829-B6C7-D6B57047E6F1}"/>
                  </a:ext>
                </a:extLst>
              </p:cNvPr>
              <p:cNvGrpSpPr/>
              <p:nvPr/>
            </p:nvGrpSpPr>
            <p:grpSpPr>
              <a:xfrm>
                <a:off x="1989961" y="1665409"/>
                <a:ext cx="413499" cy="266755"/>
                <a:chOff x="1371600" y="2038342"/>
                <a:chExt cx="609600" cy="393263"/>
              </a:xfrm>
            </p:grpSpPr>
            <p:cxnSp>
              <p:nvCxnSpPr>
                <p:cNvPr id="289" name="Straight Connector 288">
                  <a:extLst>
                    <a:ext uri="{FF2B5EF4-FFF2-40B4-BE49-F238E27FC236}">
                      <a16:creationId xmlns:a16="http://schemas.microsoft.com/office/drawing/2014/main" id="{7E2D6FDC-4A6F-4A0C-8331-250629AE2D0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90" name="Straight Connector 289">
                  <a:extLst>
                    <a:ext uri="{FF2B5EF4-FFF2-40B4-BE49-F238E27FC236}">
                      <a16:creationId xmlns:a16="http://schemas.microsoft.com/office/drawing/2014/main" id="{7DB565BE-1F1C-49FF-85E2-22A364233F6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91" name="Straight Connector 290">
                  <a:extLst>
                    <a:ext uri="{FF2B5EF4-FFF2-40B4-BE49-F238E27FC236}">
                      <a16:creationId xmlns:a16="http://schemas.microsoft.com/office/drawing/2014/main" id="{4F209609-0A3D-40C0-995B-87FD4486752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92" name="Straight Connector 291">
                  <a:extLst>
                    <a:ext uri="{FF2B5EF4-FFF2-40B4-BE49-F238E27FC236}">
                      <a16:creationId xmlns:a16="http://schemas.microsoft.com/office/drawing/2014/main" id="{0F49EEDF-6C4E-4F8D-B2B3-65D2ACDDBDE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93" name="Straight Connector 292">
                  <a:extLst>
                    <a:ext uri="{FF2B5EF4-FFF2-40B4-BE49-F238E27FC236}">
                      <a16:creationId xmlns:a16="http://schemas.microsoft.com/office/drawing/2014/main" id="{411FF31D-BFF4-49EB-8CDB-0CC68DE0E5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94" name="Straight Connector 293">
                  <a:extLst>
                    <a:ext uri="{FF2B5EF4-FFF2-40B4-BE49-F238E27FC236}">
                      <a16:creationId xmlns:a16="http://schemas.microsoft.com/office/drawing/2014/main" id="{7286D91B-EE1B-4BAA-B0BD-863EB63542C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95" name="Straight Connector 294">
                  <a:extLst>
                    <a:ext uri="{FF2B5EF4-FFF2-40B4-BE49-F238E27FC236}">
                      <a16:creationId xmlns:a16="http://schemas.microsoft.com/office/drawing/2014/main" id="{7650E295-A4E2-4B42-9F4A-F45DB0C7659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96" name="Straight Connector 295">
                  <a:extLst>
                    <a:ext uri="{FF2B5EF4-FFF2-40B4-BE49-F238E27FC236}">
                      <a16:creationId xmlns:a16="http://schemas.microsoft.com/office/drawing/2014/main" id="{E87A6573-9A47-4522-B2E6-797F67EBAC8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97" name="Straight Connector 296">
                  <a:extLst>
                    <a:ext uri="{FF2B5EF4-FFF2-40B4-BE49-F238E27FC236}">
                      <a16:creationId xmlns:a16="http://schemas.microsoft.com/office/drawing/2014/main" id="{429559FC-F187-4412-9DC9-794397AAE70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86" name="Rectangle 285">
                <a:extLst>
                  <a:ext uri="{FF2B5EF4-FFF2-40B4-BE49-F238E27FC236}">
                    <a16:creationId xmlns:a16="http://schemas.microsoft.com/office/drawing/2014/main" id="{F8619253-1F34-4CAB-A430-14A3299F2E7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7" name="Rectangle 286">
                <a:extLst>
                  <a:ext uri="{FF2B5EF4-FFF2-40B4-BE49-F238E27FC236}">
                    <a16:creationId xmlns:a16="http://schemas.microsoft.com/office/drawing/2014/main" id="{231D79B4-4512-406A-BCEE-565DFA78E25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8" name="Rectangle 287">
                <a:extLst>
                  <a:ext uri="{FF2B5EF4-FFF2-40B4-BE49-F238E27FC236}">
                    <a16:creationId xmlns:a16="http://schemas.microsoft.com/office/drawing/2014/main" id="{0090A0E0-174D-456B-9188-302224193F2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82" name="Rectangle 281">
              <a:extLst>
                <a:ext uri="{FF2B5EF4-FFF2-40B4-BE49-F238E27FC236}">
                  <a16:creationId xmlns:a16="http://schemas.microsoft.com/office/drawing/2014/main" id="{3A4D1E9E-CD94-4C91-933A-1BDB5C7D0B29}"/>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298" name="Group 297">
            <a:extLst>
              <a:ext uri="{FF2B5EF4-FFF2-40B4-BE49-F238E27FC236}">
                <a16:creationId xmlns:a16="http://schemas.microsoft.com/office/drawing/2014/main" id="{F466B89F-C9DB-40BE-A5F1-2648C4ADF59E}"/>
              </a:ext>
            </a:extLst>
          </p:cNvPr>
          <p:cNvGrpSpPr/>
          <p:nvPr/>
        </p:nvGrpSpPr>
        <p:grpSpPr>
          <a:xfrm>
            <a:off x="10411980" y="5142467"/>
            <a:ext cx="721037" cy="444217"/>
            <a:chOff x="3240661" y="1005909"/>
            <a:chExt cx="540854" cy="333210"/>
          </a:xfrm>
        </p:grpSpPr>
        <p:grpSp>
          <p:nvGrpSpPr>
            <p:cNvPr id="299" name="Group 298">
              <a:extLst>
                <a:ext uri="{FF2B5EF4-FFF2-40B4-BE49-F238E27FC236}">
                  <a16:creationId xmlns:a16="http://schemas.microsoft.com/office/drawing/2014/main" id="{5C8C3D6D-BC89-4B02-9E8F-BB7721785583}"/>
                </a:ext>
              </a:extLst>
            </p:cNvPr>
            <p:cNvGrpSpPr/>
            <p:nvPr/>
          </p:nvGrpSpPr>
          <p:grpSpPr>
            <a:xfrm>
              <a:off x="3240661" y="1005909"/>
              <a:ext cx="540854" cy="333210"/>
              <a:chOff x="1926169" y="1632181"/>
              <a:chExt cx="540854" cy="333210"/>
            </a:xfrm>
          </p:grpSpPr>
          <p:sp>
            <p:nvSpPr>
              <p:cNvPr id="301" name="Rectangle 300">
                <a:extLst>
                  <a:ext uri="{FF2B5EF4-FFF2-40B4-BE49-F238E27FC236}">
                    <a16:creationId xmlns:a16="http://schemas.microsoft.com/office/drawing/2014/main" id="{046E794B-443F-4AF9-8672-E292934C62D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2" name="Rectangle 301">
                <a:extLst>
                  <a:ext uri="{FF2B5EF4-FFF2-40B4-BE49-F238E27FC236}">
                    <a16:creationId xmlns:a16="http://schemas.microsoft.com/office/drawing/2014/main" id="{216404DC-244C-4319-9F8F-C1B0CF2522A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03" name="Group 302">
                <a:extLst>
                  <a:ext uri="{FF2B5EF4-FFF2-40B4-BE49-F238E27FC236}">
                    <a16:creationId xmlns:a16="http://schemas.microsoft.com/office/drawing/2014/main" id="{73973DED-95D9-40C4-A165-09AE27ACA1B6}"/>
                  </a:ext>
                </a:extLst>
              </p:cNvPr>
              <p:cNvGrpSpPr/>
              <p:nvPr/>
            </p:nvGrpSpPr>
            <p:grpSpPr>
              <a:xfrm>
                <a:off x="1989961" y="1665409"/>
                <a:ext cx="413499" cy="266755"/>
                <a:chOff x="1371600" y="2038342"/>
                <a:chExt cx="609600" cy="393263"/>
              </a:xfrm>
            </p:grpSpPr>
            <p:cxnSp>
              <p:nvCxnSpPr>
                <p:cNvPr id="307" name="Straight Connector 306">
                  <a:extLst>
                    <a:ext uri="{FF2B5EF4-FFF2-40B4-BE49-F238E27FC236}">
                      <a16:creationId xmlns:a16="http://schemas.microsoft.com/office/drawing/2014/main" id="{979EB49A-4B58-4E8C-B5D5-49A4CA89E44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8" name="Straight Connector 307">
                  <a:extLst>
                    <a:ext uri="{FF2B5EF4-FFF2-40B4-BE49-F238E27FC236}">
                      <a16:creationId xmlns:a16="http://schemas.microsoft.com/office/drawing/2014/main" id="{E6E5104A-7A57-4BAF-BC0E-29AF2918EEE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9" name="Straight Connector 308">
                  <a:extLst>
                    <a:ext uri="{FF2B5EF4-FFF2-40B4-BE49-F238E27FC236}">
                      <a16:creationId xmlns:a16="http://schemas.microsoft.com/office/drawing/2014/main" id="{FFC19973-D80B-4E30-BF50-FF851CB3D73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0" name="Straight Connector 309">
                  <a:extLst>
                    <a:ext uri="{FF2B5EF4-FFF2-40B4-BE49-F238E27FC236}">
                      <a16:creationId xmlns:a16="http://schemas.microsoft.com/office/drawing/2014/main" id="{7D00642E-CCAF-4AC6-9AC4-DF6D6E45B3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1" name="Straight Connector 310">
                  <a:extLst>
                    <a:ext uri="{FF2B5EF4-FFF2-40B4-BE49-F238E27FC236}">
                      <a16:creationId xmlns:a16="http://schemas.microsoft.com/office/drawing/2014/main" id="{6C33218C-3317-4FE1-ACBC-F7487D6937E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0E56A260-0A8D-485B-B9BB-7B7983935F4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3" name="Straight Connector 312">
                  <a:extLst>
                    <a:ext uri="{FF2B5EF4-FFF2-40B4-BE49-F238E27FC236}">
                      <a16:creationId xmlns:a16="http://schemas.microsoft.com/office/drawing/2014/main" id="{08B25514-1D48-42FF-8C3A-9DFE51099DE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4" name="Straight Connector 313">
                  <a:extLst>
                    <a:ext uri="{FF2B5EF4-FFF2-40B4-BE49-F238E27FC236}">
                      <a16:creationId xmlns:a16="http://schemas.microsoft.com/office/drawing/2014/main" id="{79F75E68-7AD6-476A-A2DB-47B5FCF8E5E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5" name="Straight Connector 314">
                  <a:extLst>
                    <a:ext uri="{FF2B5EF4-FFF2-40B4-BE49-F238E27FC236}">
                      <a16:creationId xmlns:a16="http://schemas.microsoft.com/office/drawing/2014/main" id="{5D7E6358-A621-40FB-8183-20FAC31F922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4" name="Rectangle 303">
                <a:extLst>
                  <a:ext uri="{FF2B5EF4-FFF2-40B4-BE49-F238E27FC236}">
                    <a16:creationId xmlns:a16="http://schemas.microsoft.com/office/drawing/2014/main" id="{0D4B5A77-8C07-499C-9336-00F77768F4F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5" name="Rectangle 304">
                <a:extLst>
                  <a:ext uri="{FF2B5EF4-FFF2-40B4-BE49-F238E27FC236}">
                    <a16:creationId xmlns:a16="http://schemas.microsoft.com/office/drawing/2014/main" id="{6B266D02-9F77-4AF3-A8A4-DA7BD62AB17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6" name="Rectangle 305">
                <a:extLst>
                  <a:ext uri="{FF2B5EF4-FFF2-40B4-BE49-F238E27FC236}">
                    <a16:creationId xmlns:a16="http://schemas.microsoft.com/office/drawing/2014/main" id="{488C820B-DF22-4235-A1E6-1F3FF0E3D15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00" name="Rectangle 299">
              <a:extLst>
                <a:ext uri="{FF2B5EF4-FFF2-40B4-BE49-F238E27FC236}">
                  <a16:creationId xmlns:a16="http://schemas.microsoft.com/office/drawing/2014/main" id="{D2D9CE9A-59A7-425D-9F7F-F91D6E062DBE}"/>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81" name="Group 80">
            <a:extLst>
              <a:ext uri="{FF2B5EF4-FFF2-40B4-BE49-F238E27FC236}">
                <a16:creationId xmlns:a16="http://schemas.microsoft.com/office/drawing/2014/main" id="{92E9186E-D57C-4C2F-9011-634BAA9BCA78}"/>
              </a:ext>
            </a:extLst>
          </p:cNvPr>
          <p:cNvGrpSpPr/>
          <p:nvPr/>
        </p:nvGrpSpPr>
        <p:grpSpPr>
          <a:xfrm>
            <a:off x="1392053" y="5142467"/>
            <a:ext cx="721037" cy="444217"/>
            <a:chOff x="3240661" y="1005909"/>
            <a:chExt cx="540854" cy="333210"/>
          </a:xfrm>
        </p:grpSpPr>
        <p:grpSp>
          <p:nvGrpSpPr>
            <p:cNvPr id="82" name="Group 81">
              <a:extLst>
                <a:ext uri="{FF2B5EF4-FFF2-40B4-BE49-F238E27FC236}">
                  <a16:creationId xmlns:a16="http://schemas.microsoft.com/office/drawing/2014/main" id="{40A7ED0F-C1BA-40E6-AE40-7BD4E3AAEA97}"/>
                </a:ext>
              </a:extLst>
            </p:cNvPr>
            <p:cNvGrpSpPr/>
            <p:nvPr/>
          </p:nvGrpSpPr>
          <p:grpSpPr>
            <a:xfrm>
              <a:off x="3240661" y="1005909"/>
              <a:ext cx="540854" cy="333210"/>
              <a:chOff x="1926169" y="1632181"/>
              <a:chExt cx="540854" cy="333210"/>
            </a:xfrm>
          </p:grpSpPr>
          <p:sp>
            <p:nvSpPr>
              <p:cNvPr id="84" name="Rectangle 83">
                <a:extLst>
                  <a:ext uri="{FF2B5EF4-FFF2-40B4-BE49-F238E27FC236}">
                    <a16:creationId xmlns:a16="http://schemas.microsoft.com/office/drawing/2014/main" id="{018AF816-8283-4317-A72C-1EB6129B2A0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85" name="Rectangle 84">
                <a:extLst>
                  <a:ext uri="{FF2B5EF4-FFF2-40B4-BE49-F238E27FC236}">
                    <a16:creationId xmlns:a16="http://schemas.microsoft.com/office/drawing/2014/main" id="{0A6E043A-9488-4B20-B619-62694807647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03" name="Group 102">
                <a:extLst>
                  <a:ext uri="{FF2B5EF4-FFF2-40B4-BE49-F238E27FC236}">
                    <a16:creationId xmlns:a16="http://schemas.microsoft.com/office/drawing/2014/main" id="{E2EDAEC9-08DD-4B1C-8A80-168019CDFC36}"/>
                  </a:ext>
                </a:extLst>
              </p:cNvPr>
              <p:cNvGrpSpPr/>
              <p:nvPr/>
            </p:nvGrpSpPr>
            <p:grpSpPr>
              <a:xfrm>
                <a:off x="1989961" y="1665409"/>
                <a:ext cx="413499" cy="266755"/>
                <a:chOff x="1371600" y="2038342"/>
                <a:chExt cx="609600" cy="393263"/>
              </a:xfrm>
            </p:grpSpPr>
            <p:cxnSp>
              <p:nvCxnSpPr>
                <p:cNvPr id="141" name="Straight Connector 140">
                  <a:extLst>
                    <a:ext uri="{FF2B5EF4-FFF2-40B4-BE49-F238E27FC236}">
                      <a16:creationId xmlns:a16="http://schemas.microsoft.com/office/drawing/2014/main" id="{AD798BEE-4C1F-49A8-A4A3-0575A33D07B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42" name="Straight Connector 141">
                  <a:extLst>
                    <a:ext uri="{FF2B5EF4-FFF2-40B4-BE49-F238E27FC236}">
                      <a16:creationId xmlns:a16="http://schemas.microsoft.com/office/drawing/2014/main" id="{0478C90A-3B19-4AE3-9BFE-207BE34C968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43" name="Straight Connector 142">
                  <a:extLst>
                    <a:ext uri="{FF2B5EF4-FFF2-40B4-BE49-F238E27FC236}">
                      <a16:creationId xmlns:a16="http://schemas.microsoft.com/office/drawing/2014/main" id="{1D1C10F7-C8AD-4512-858E-BF30ADF35AA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44" name="Straight Connector 143">
                  <a:extLst>
                    <a:ext uri="{FF2B5EF4-FFF2-40B4-BE49-F238E27FC236}">
                      <a16:creationId xmlns:a16="http://schemas.microsoft.com/office/drawing/2014/main" id="{83938995-997D-4A97-BEC2-96C5407B722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45" name="Straight Connector 144">
                  <a:extLst>
                    <a:ext uri="{FF2B5EF4-FFF2-40B4-BE49-F238E27FC236}">
                      <a16:creationId xmlns:a16="http://schemas.microsoft.com/office/drawing/2014/main" id="{B190DBCB-FB11-4621-9A77-8CAF6B1BE06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46" name="Straight Connector 145">
                  <a:extLst>
                    <a:ext uri="{FF2B5EF4-FFF2-40B4-BE49-F238E27FC236}">
                      <a16:creationId xmlns:a16="http://schemas.microsoft.com/office/drawing/2014/main" id="{21B8F81E-95B7-4CAD-B82D-7BF3EB3EBD7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47" name="Straight Connector 146">
                  <a:extLst>
                    <a:ext uri="{FF2B5EF4-FFF2-40B4-BE49-F238E27FC236}">
                      <a16:creationId xmlns:a16="http://schemas.microsoft.com/office/drawing/2014/main" id="{27E94485-6250-4C85-AA40-854C51F51C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48" name="Straight Connector 147">
                  <a:extLst>
                    <a:ext uri="{FF2B5EF4-FFF2-40B4-BE49-F238E27FC236}">
                      <a16:creationId xmlns:a16="http://schemas.microsoft.com/office/drawing/2014/main" id="{7BE07D16-2F59-40BD-BE00-EB9BDEF3A56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49" name="Straight Connector 148">
                  <a:extLst>
                    <a:ext uri="{FF2B5EF4-FFF2-40B4-BE49-F238E27FC236}">
                      <a16:creationId xmlns:a16="http://schemas.microsoft.com/office/drawing/2014/main" id="{7A9575B4-99D5-4079-80CD-9DF617210E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04" name="Rectangle 103">
                <a:extLst>
                  <a:ext uri="{FF2B5EF4-FFF2-40B4-BE49-F238E27FC236}">
                    <a16:creationId xmlns:a16="http://schemas.microsoft.com/office/drawing/2014/main" id="{EA910FDB-5242-4DAA-AEEA-CDFE8474262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7" name="Rectangle 106">
                <a:extLst>
                  <a:ext uri="{FF2B5EF4-FFF2-40B4-BE49-F238E27FC236}">
                    <a16:creationId xmlns:a16="http://schemas.microsoft.com/office/drawing/2014/main" id="{88C36BEF-0375-428D-9D49-CF0D1E910B1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19" name="Rectangle 118">
                <a:extLst>
                  <a:ext uri="{FF2B5EF4-FFF2-40B4-BE49-F238E27FC236}">
                    <a16:creationId xmlns:a16="http://schemas.microsoft.com/office/drawing/2014/main" id="{60B78281-64FB-41F3-A7E9-5FA98170BE85}"/>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83" name="Rectangle 82">
              <a:extLst>
                <a:ext uri="{FF2B5EF4-FFF2-40B4-BE49-F238E27FC236}">
                  <a16:creationId xmlns:a16="http://schemas.microsoft.com/office/drawing/2014/main" id="{A79C59FC-C2B3-4556-9C50-A8D40FDE72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spTree>
    <p:extLst>
      <p:ext uri="{BB962C8B-B14F-4D97-AF65-F5344CB8AC3E}">
        <p14:creationId xmlns:p14="http://schemas.microsoft.com/office/powerpoint/2010/main" val="338897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7"/>
                                        </p:tgtEl>
                                        <p:attrNameLst>
                                          <p:attrName>style.visibility</p:attrName>
                                        </p:attrNameLst>
                                      </p:cBhvr>
                                      <p:to>
                                        <p:strVal val="visible"/>
                                      </p:to>
                                    </p:set>
                                    <p:animEffect transition="in" filter="fade">
                                      <p:cBhvr>
                                        <p:cTn id="11" dur="500"/>
                                        <p:tgtEl>
                                          <p:spTgt spid="3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2"/>
                                        </p:tgtEl>
                                        <p:attrNameLst>
                                          <p:attrName>style.visibility</p:attrName>
                                        </p:attrNameLst>
                                      </p:cBhvr>
                                      <p:to>
                                        <p:strVal val="visible"/>
                                      </p:to>
                                    </p:set>
                                    <p:animEffect transition="in" filter="fade">
                                      <p:cBhvr>
                                        <p:cTn id="15" dur="500"/>
                                        <p:tgtEl>
                                          <p:spTgt spid="3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7"/>
                                        </p:tgtEl>
                                        <p:attrNameLst>
                                          <p:attrName>style.visibility</p:attrName>
                                        </p:attrNameLst>
                                      </p:cBhvr>
                                      <p:to>
                                        <p:strVal val="visible"/>
                                      </p:to>
                                    </p:set>
                                    <p:animEffect transition="in" filter="fade">
                                      <p:cBhvr>
                                        <p:cTn id="19" dur="500"/>
                                        <p:tgtEl>
                                          <p:spTgt spid="3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32"/>
                                        </p:tgtEl>
                                        <p:attrNameLst>
                                          <p:attrName>style.visibility</p:attrName>
                                        </p:attrNameLst>
                                      </p:cBhvr>
                                      <p:to>
                                        <p:strVal val="visible"/>
                                      </p:to>
                                    </p:set>
                                    <p:animEffect transition="in" filter="fade">
                                      <p:cBhvr>
                                        <p:cTn id="23" dur="500"/>
                                        <p:tgtEl>
                                          <p:spTgt spid="33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45833E-6 -4.44444E-6 L -0.56511 0.37662 " pathEditMode="relative" rAng="0" ptsTypes="AA">
                                      <p:cBhvr>
                                        <p:cTn id="27" dur="2000" fill="hold"/>
                                        <p:tgtEl>
                                          <p:spTgt spid="225"/>
                                        </p:tgtEl>
                                        <p:attrNameLst>
                                          <p:attrName>ppt_x</p:attrName>
                                          <p:attrName>ppt_y</p:attrName>
                                        </p:attrNameLst>
                                      </p:cBhvr>
                                      <p:rCtr x="-28255" y="18819"/>
                                    </p:animMotion>
                                  </p:childTnLst>
                                </p:cTn>
                              </p:par>
                              <p:par>
                                <p:cTn id="28" presetID="42" presetClass="path" presetSubtype="0" accel="50000" decel="50000" fill="hold" nodeType="withEffect">
                                  <p:stCondLst>
                                    <p:cond delay="1000"/>
                                  </p:stCondLst>
                                  <p:childTnLst>
                                    <p:animMotion origin="layout" path="M 1.45833E-6 -4.44444E-6 L -0.3793 0.37709 " pathEditMode="relative" rAng="0" ptsTypes="AA">
                                      <p:cBhvr>
                                        <p:cTn id="29" dur="2000" fill="hold"/>
                                        <p:tgtEl>
                                          <p:spTgt spid="227"/>
                                        </p:tgtEl>
                                        <p:attrNameLst>
                                          <p:attrName>ppt_x</p:attrName>
                                          <p:attrName>ppt_y</p:attrName>
                                        </p:attrNameLst>
                                      </p:cBhvr>
                                      <p:rCtr x="-18971" y="18843"/>
                                    </p:animMotion>
                                  </p:childTnLst>
                                </p:cTn>
                              </p:par>
                              <p:par>
                                <p:cTn id="30" presetID="42" presetClass="path" presetSubtype="0" accel="50000" decel="50000" fill="hold" nodeType="withEffect">
                                  <p:stCondLst>
                                    <p:cond delay="2000"/>
                                  </p:stCondLst>
                                  <p:childTnLst>
                                    <p:animMotion origin="layout" path="M 1.45833E-6 -4.44444E-6 L -0.19375 0.37662 " pathEditMode="relative" rAng="0" ptsTypes="AA">
                                      <p:cBhvr>
                                        <p:cTn id="31" dur="2000" fill="hold"/>
                                        <p:tgtEl>
                                          <p:spTgt spid="228"/>
                                        </p:tgtEl>
                                        <p:attrNameLst>
                                          <p:attrName>ppt_x</p:attrName>
                                          <p:attrName>ppt_y</p:attrName>
                                        </p:attrNameLst>
                                      </p:cBhvr>
                                      <p:rCtr x="-9687" y="18819"/>
                                    </p:animMotion>
                                  </p:childTnLst>
                                </p:cTn>
                              </p:par>
                              <p:par>
                                <p:cTn id="32" presetID="42" presetClass="path" presetSubtype="0" accel="50000" decel="50000" fill="hold" nodeType="withEffect">
                                  <p:stCondLst>
                                    <p:cond delay="3000"/>
                                  </p:stCondLst>
                                  <p:childTnLst>
                                    <p:animMotion origin="layout" path="M 1.45833E-6 -4.44444E-6 L -0.00873 0.37662 " pathEditMode="relative" rAng="0" ptsTypes="AA">
                                      <p:cBhvr>
                                        <p:cTn id="33" dur="2000" fill="hold"/>
                                        <p:tgtEl>
                                          <p:spTgt spid="229"/>
                                        </p:tgtEl>
                                        <p:attrNameLst>
                                          <p:attrName>ppt_x</p:attrName>
                                          <p:attrName>ppt_y</p:attrName>
                                        </p:attrNameLst>
                                      </p:cBhvr>
                                      <p:rCtr x="-443" y="18819"/>
                                    </p:animMotion>
                                  </p:childTnLst>
                                </p:cTn>
                              </p:par>
                              <p:par>
                                <p:cTn id="34" presetID="42" presetClass="path" presetSubtype="0" accel="50000" decel="50000" fill="hold" nodeType="withEffect">
                                  <p:stCondLst>
                                    <p:cond delay="4000"/>
                                  </p:stCondLst>
                                  <p:childTnLst>
                                    <p:animMotion origin="layout" path="M -2.08333E-7 3.7037E-6 L 0.1776 0.37639 " pathEditMode="relative" rAng="0" ptsTypes="AA">
                                      <p:cBhvr>
                                        <p:cTn id="35" dur="2000" fill="hold"/>
                                        <p:tgtEl>
                                          <p:spTgt spid="231"/>
                                        </p:tgtEl>
                                        <p:attrNameLst>
                                          <p:attrName>ppt_x</p:attrName>
                                          <p:attrName>ppt_y</p:attrName>
                                        </p:attrNameLst>
                                      </p:cBhvr>
                                      <p:rCtr x="8828" y="18727"/>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81">
                                            <p:txEl>
                                              <p:pRg st="0" end="0"/>
                                            </p:txEl>
                                          </p:spTgt>
                                        </p:tgtEl>
                                        <p:attrNameLst>
                                          <p:attrName>style.visibility</p:attrName>
                                        </p:attrNameLst>
                                      </p:cBhvr>
                                      <p:to>
                                        <p:strVal val="visible"/>
                                      </p:to>
                                    </p:set>
                                    <p:animEffect transition="in" filter="wipe(left)">
                                      <p:cBhvr>
                                        <p:cTn id="40" dur="500"/>
                                        <p:tgtEl>
                                          <p:spTgt spid="181">
                                            <p:txEl>
                                              <p:pRg st="0" end="0"/>
                                            </p:txEl>
                                          </p:spTgt>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81">
                                            <p:txEl>
                                              <p:pRg st="2" end="2"/>
                                            </p:txEl>
                                          </p:spTgt>
                                        </p:tgtEl>
                                        <p:attrNameLst>
                                          <p:attrName>style.visibility</p:attrName>
                                        </p:attrNameLst>
                                      </p:cBhvr>
                                      <p:to>
                                        <p:strVal val="visible"/>
                                      </p:to>
                                    </p:set>
                                    <p:animEffect transition="in" filter="wipe(left)">
                                      <p:cBhvr>
                                        <p:cTn id="44" dur="500"/>
                                        <p:tgtEl>
                                          <p:spTgt spid="181">
                                            <p:txEl>
                                              <p:pRg st="2" end="2"/>
                                            </p:txEl>
                                          </p:spTgt>
                                        </p:tgtEl>
                                      </p:cBhvr>
                                    </p:animEffect>
                                  </p:childTnLst>
                                </p:cTn>
                              </p:par>
                            </p:childTnLst>
                          </p:cTn>
                        </p:par>
                        <p:par>
                          <p:cTn id="45" fill="hold">
                            <p:stCondLst>
                              <p:cond delay="1000"/>
                            </p:stCondLst>
                            <p:childTnLst>
                              <p:par>
                                <p:cTn id="46" presetID="10" presetClass="entr" presetSubtype="0" fill="hold" grpId="1" nodeType="afterEffect">
                                  <p:stCondLst>
                                    <p:cond delay="0"/>
                                  </p:stCondLst>
                                  <p:childTnLst>
                                    <p:set>
                                      <p:cBhvr>
                                        <p:cTn id="47" dur="1" fill="hold">
                                          <p:stCondLst>
                                            <p:cond delay="0"/>
                                          </p:stCondLst>
                                        </p:cTn>
                                        <p:tgtEl>
                                          <p:spTgt spid="220"/>
                                        </p:tgtEl>
                                        <p:attrNameLst>
                                          <p:attrName>style.visibility</p:attrName>
                                        </p:attrNameLst>
                                      </p:cBhvr>
                                      <p:to>
                                        <p:strVal val="visible"/>
                                      </p:to>
                                    </p:set>
                                    <p:animEffect transition="in" filter="fade">
                                      <p:cBhvr>
                                        <p:cTn id="48" dur="500"/>
                                        <p:tgtEl>
                                          <p:spTgt spid="220"/>
                                        </p:tgtEl>
                                      </p:cBhvr>
                                    </p:animEffect>
                                  </p:childTnLst>
                                </p:cTn>
                              </p:par>
                              <p:par>
                                <p:cTn id="49" presetID="42" presetClass="path" presetSubtype="0" accel="50000" decel="50000" fill="hold" grpId="0" nodeType="withEffect">
                                  <p:stCondLst>
                                    <p:cond delay="0"/>
                                  </p:stCondLst>
                                  <p:childTnLst>
                                    <p:animMotion origin="layout" path="M -1.45833E-6 4.81481E-6 L 0.31367 -0.09699 " pathEditMode="relative" rAng="0" ptsTypes="AA">
                                      <p:cBhvr>
                                        <p:cTn id="50" dur="2000" fill="hold"/>
                                        <p:tgtEl>
                                          <p:spTgt spid="220"/>
                                        </p:tgtEl>
                                        <p:attrNameLst>
                                          <p:attrName>ppt_x</p:attrName>
                                          <p:attrName>ppt_y</p:attrName>
                                        </p:attrNameLst>
                                      </p:cBhvr>
                                      <p:rCtr x="15846" y="-4444"/>
                                    </p:animMotion>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0" nodeType="clickEffect">
                                  <p:stCondLst>
                                    <p:cond delay="0"/>
                                  </p:stCondLst>
                                  <p:childTnLst>
                                    <p:animMotion origin="layout" path="M -2.5E-6 4.44444E-6 L -0.35208 0.32106 " pathEditMode="relative" rAng="0" ptsTypes="AA">
                                      <p:cBhvr>
                                        <p:cTn id="54" dur="2000" fill="hold"/>
                                        <p:tgtEl>
                                          <p:spTgt spid="242"/>
                                        </p:tgtEl>
                                        <p:attrNameLst>
                                          <p:attrName>ppt_x</p:attrName>
                                          <p:attrName>ppt_y</p:attrName>
                                        </p:attrNameLst>
                                      </p:cBhvr>
                                      <p:rCtr x="-17604" y="16042"/>
                                    </p:animMotion>
                                  </p:childTnLst>
                                </p:cTn>
                              </p:par>
                              <p:par>
                                <p:cTn id="55" presetID="10" presetClass="entr" presetSubtype="0" fill="hold" nodeType="withEffect">
                                  <p:stCondLst>
                                    <p:cond delay="15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accel="50000" decel="50000" fill="hold" grpId="0" nodeType="withEffect">
                                  <p:stCondLst>
                                    <p:cond delay="1000"/>
                                  </p:stCondLst>
                                  <p:childTnLst>
                                    <p:animMotion origin="layout" path="M -2.5E-6 4.44444E-6 L -0.16614 0.32106 " pathEditMode="relative" rAng="0" ptsTypes="AA">
                                      <p:cBhvr>
                                        <p:cTn id="59" dur="2000" fill="hold"/>
                                        <p:tgtEl>
                                          <p:spTgt spid="243"/>
                                        </p:tgtEl>
                                        <p:attrNameLst>
                                          <p:attrName>ppt_x</p:attrName>
                                          <p:attrName>ppt_y</p:attrName>
                                        </p:attrNameLst>
                                      </p:cBhvr>
                                      <p:rCtr x="-8307" y="16042"/>
                                    </p:animMotion>
                                  </p:childTnLst>
                                </p:cTn>
                              </p:par>
                              <p:par>
                                <p:cTn id="60" presetID="10" presetClass="entr" presetSubtype="0" fill="hold" nodeType="withEffect">
                                  <p:stCondLst>
                                    <p:cond delay="2500"/>
                                  </p:stCondLst>
                                  <p:childTnLst>
                                    <p:set>
                                      <p:cBhvr>
                                        <p:cTn id="61" dur="1" fill="hold">
                                          <p:stCondLst>
                                            <p:cond delay="0"/>
                                          </p:stCondLst>
                                        </p:cTn>
                                        <p:tgtEl>
                                          <p:spTgt spid="244"/>
                                        </p:tgtEl>
                                        <p:attrNameLst>
                                          <p:attrName>style.visibility</p:attrName>
                                        </p:attrNameLst>
                                      </p:cBhvr>
                                      <p:to>
                                        <p:strVal val="visible"/>
                                      </p:to>
                                    </p:set>
                                    <p:animEffect transition="in" filter="fade">
                                      <p:cBhvr>
                                        <p:cTn id="62" dur="500"/>
                                        <p:tgtEl>
                                          <p:spTgt spid="244"/>
                                        </p:tgtEl>
                                      </p:cBhvr>
                                    </p:animEffect>
                                  </p:childTnLst>
                                </p:cTn>
                              </p:par>
                              <p:par>
                                <p:cTn id="63" presetID="42" presetClass="path" presetSubtype="0" accel="50000" decel="50000" fill="hold" grpId="0" nodeType="withEffect">
                                  <p:stCondLst>
                                    <p:cond delay="1750"/>
                                  </p:stCondLst>
                                  <p:childTnLst>
                                    <p:animMotion origin="layout" path="M -2.5E-6 4.44444E-6 L 0.01927 0.32106 " pathEditMode="relative" rAng="0" ptsTypes="AA">
                                      <p:cBhvr>
                                        <p:cTn id="64" dur="2000" fill="hold"/>
                                        <p:tgtEl>
                                          <p:spTgt spid="241"/>
                                        </p:tgtEl>
                                        <p:attrNameLst>
                                          <p:attrName>ppt_x</p:attrName>
                                          <p:attrName>ppt_y</p:attrName>
                                        </p:attrNameLst>
                                      </p:cBhvr>
                                      <p:rCtr x="964" y="16042"/>
                                    </p:animMotion>
                                  </p:childTnLst>
                                </p:cTn>
                              </p:par>
                              <p:par>
                                <p:cTn id="65" presetID="10" presetClass="entr" presetSubtype="0" fill="hold" nodeType="withEffect">
                                  <p:stCondLst>
                                    <p:cond delay="3250"/>
                                  </p:stCondLst>
                                  <p:childTnLst>
                                    <p:set>
                                      <p:cBhvr>
                                        <p:cTn id="66" dur="1" fill="hold">
                                          <p:stCondLst>
                                            <p:cond delay="0"/>
                                          </p:stCondLst>
                                        </p:cTn>
                                        <p:tgtEl>
                                          <p:spTgt spid="262"/>
                                        </p:tgtEl>
                                        <p:attrNameLst>
                                          <p:attrName>style.visibility</p:attrName>
                                        </p:attrNameLst>
                                      </p:cBhvr>
                                      <p:to>
                                        <p:strVal val="visible"/>
                                      </p:to>
                                    </p:set>
                                    <p:animEffect transition="in" filter="fade">
                                      <p:cBhvr>
                                        <p:cTn id="67" dur="500"/>
                                        <p:tgtEl>
                                          <p:spTgt spid="262"/>
                                        </p:tgtEl>
                                      </p:cBhvr>
                                    </p:animEffect>
                                  </p:childTnLst>
                                </p:cTn>
                              </p:par>
                              <p:par>
                                <p:cTn id="68" presetID="42" presetClass="path" presetSubtype="0" accel="50000" decel="50000" fill="hold" grpId="0" nodeType="withEffect">
                                  <p:stCondLst>
                                    <p:cond delay="2750"/>
                                  </p:stCondLst>
                                  <p:childTnLst>
                                    <p:animMotion origin="layout" path="M -2.5E-6 4.44444E-6 L 0.20521 0.32106 " pathEditMode="relative" rAng="0" ptsTypes="AA">
                                      <p:cBhvr>
                                        <p:cTn id="69" dur="2000" fill="hold"/>
                                        <p:tgtEl>
                                          <p:spTgt spid="240"/>
                                        </p:tgtEl>
                                        <p:attrNameLst>
                                          <p:attrName>ppt_x</p:attrName>
                                          <p:attrName>ppt_y</p:attrName>
                                        </p:attrNameLst>
                                      </p:cBhvr>
                                      <p:rCtr x="10260" y="16042"/>
                                    </p:animMotion>
                                  </p:childTnLst>
                                </p:cTn>
                              </p:par>
                              <p:par>
                                <p:cTn id="70" presetID="10" presetClass="entr" presetSubtype="0" fill="hold" nodeType="withEffect">
                                  <p:stCondLst>
                                    <p:cond delay="4250"/>
                                  </p:stCondLst>
                                  <p:childTnLst>
                                    <p:set>
                                      <p:cBhvr>
                                        <p:cTn id="71" dur="1" fill="hold">
                                          <p:stCondLst>
                                            <p:cond delay="0"/>
                                          </p:stCondLst>
                                        </p:cTn>
                                        <p:tgtEl>
                                          <p:spTgt spid="280"/>
                                        </p:tgtEl>
                                        <p:attrNameLst>
                                          <p:attrName>style.visibility</p:attrName>
                                        </p:attrNameLst>
                                      </p:cBhvr>
                                      <p:to>
                                        <p:strVal val="visible"/>
                                      </p:to>
                                    </p:set>
                                    <p:animEffect transition="in" filter="fade">
                                      <p:cBhvr>
                                        <p:cTn id="72" dur="500"/>
                                        <p:tgtEl>
                                          <p:spTgt spid="280"/>
                                        </p:tgtEl>
                                      </p:cBhvr>
                                    </p:animEffect>
                                  </p:childTnLst>
                                </p:cTn>
                              </p:par>
                              <p:par>
                                <p:cTn id="73" presetID="42" presetClass="path" presetSubtype="0" accel="50000" decel="50000" fill="hold" grpId="0" nodeType="withEffect">
                                  <p:stCondLst>
                                    <p:cond delay="4000"/>
                                  </p:stCondLst>
                                  <p:childTnLst>
                                    <p:animMotion origin="layout" path="M -2.5E-6 4.44444E-6 L 0.38698 0.32037 " pathEditMode="relative" rAng="0" ptsTypes="AA">
                                      <p:cBhvr>
                                        <p:cTn id="74" dur="2000" fill="hold"/>
                                        <p:tgtEl>
                                          <p:spTgt spid="230"/>
                                        </p:tgtEl>
                                        <p:attrNameLst>
                                          <p:attrName>ppt_x</p:attrName>
                                          <p:attrName>ppt_y</p:attrName>
                                        </p:attrNameLst>
                                      </p:cBhvr>
                                      <p:rCtr x="19349" y="16019"/>
                                    </p:animMotion>
                                  </p:childTnLst>
                                </p:cTn>
                              </p:par>
                              <p:par>
                                <p:cTn id="75" presetID="10" presetClass="entr" presetSubtype="0" fill="hold" nodeType="withEffect">
                                  <p:stCondLst>
                                    <p:cond delay="5500"/>
                                  </p:stCondLst>
                                  <p:childTnLst>
                                    <p:set>
                                      <p:cBhvr>
                                        <p:cTn id="76" dur="1" fill="hold">
                                          <p:stCondLst>
                                            <p:cond delay="0"/>
                                          </p:stCondLst>
                                        </p:cTn>
                                        <p:tgtEl>
                                          <p:spTgt spid="298"/>
                                        </p:tgtEl>
                                        <p:attrNameLst>
                                          <p:attrName>style.visibility</p:attrName>
                                        </p:attrNameLst>
                                      </p:cBhvr>
                                      <p:to>
                                        <p:strVal val="visible"/>
                                      </p:to>
                                    </p:set>
                                    <p:animEffect transition="in" filter="fade">
                                      <p:cBhvr>
                                        <p:cTn id="77"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20" grpId="1" animBg="1"/>
      <p:bldP spid="230" grpId="0" animBg="1"/>
      <p:bldP spid="240" grpId="0" animBg="1"/>
      <p:bldP spid="241" grpId="0" animBg="1"/>
      <p:bldP spid="242" grpId="0" animBg="1"/>
      <p:bldP spid="2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615553"/>
          </a:xfrm>
        </p:spPr>
        <p:txBody>
          <a:bodyPr/>
          <a:lstStyle/>
          <a:p>
            <a:r>
              <a:rPr lang="en-US"/>
              <a:t>Configuration Provider </a:t>
            </a:r>
            <a:br>
              <a:rPr lang="en-US"/>
            </a:br>
            <a:r>
              <a:rPr lang="en-US"/>
              <a:t>	- extracting settings from your container</a:t>
            </a:r>
          </a:p>
        </p:txBody>
      </p:sp>
    </p:spTree>
    <p:extLst>
      <p:ext uri="{BB962C8B-B14F-4D97-AF65-F5344CB8AC3E}">
        <p14:creationId xmlns:p14="http://schemas.microsoft.com/office/powerpoint/2010/main" val="301586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CE-417E-4A02-B17D-26DB9431611B}"/>
              </a:ext>
            </a:extLst>
          </p:cNvPr>
          <p:cNvSpPr>
            <a:spLocks noGrp="1"/>
          </p:cNvSpPr>
          <p:nvPr>
            <p:ph type="title"/>
          </p:nvPr>
        </p:nvSpPr>
        <p:spPr/>
        <p:txBody>
          <a:bodyPr/>
          <a:lstStyle/>
          <a:p>
            <a:r>
              <a:rPr lang="en-US"/>
              <a:t>Committing Code </a:t>
            </a:r>
          </a:p>
        </p:txBody>
      </p:sp>
      <p:sp>
        <p:nvSpPr>
          <p:cNvPr id="4" name="Text Placeholder 3">
            <a:extLst>
              <a:ext uri="{FF2B5EF4-FFF2-40B4-BE49-F238E27FC236}">
                <a16:creationId xmlns:a16="http://schemas.microsoft.com/office/drawing/2014/main" id="{B72C2EA7-F776-4E3E-AD4B-CC92E5A17B58}"/>
              </a:ext>
            </a:extLst>
          </p:cNvPr>
          <p:cNvSpPr>
            <a:spLocks noGrp="1"/>
          </p:cNvSpPr>
          <p:nvPr>
            <p:ph type="body" sz="quarter" idx="10"/>
          </p:nvPr>
        </p:nvSpPr>
        <p:spPr>
          <a:xfrm>
            <a:off x="586390" y="1434370"/>
            <a:ext cx="11018520" cy="1465016"/>
          </a:xfrm>
        </p:spPr>
        <p:txBody>
          <a:bodyPr/>
          <a:lstStyle/>
          <a:p>
            <a:r>
              <a:rPr lang="en-US"/>
              <a:t>Are you ready to deploy?</a:t>
            </a:r>
          </a:p>
          <a:p>
            <a:r>
              <a:rPr lang="en-US"/>
              <a:t>Can your container be built?</a:t>
            </a:r>
          </a:p>
          <a:p>
            <a:r>
              <a:rPr lang="en-US"/>
              <a:t>What about configuring build systems…</a:t>
            </a:r>
          </a:p>
        </p:txBody>
      </p:sp>
    </p:spTree>
    <p:extLst>
      <p:ext uri="{BB962C8B-B14F-4D97-AF65-F5344CB8AC3E}">
        <p14:creationId xmlns:p14="http://schemas.microsoft.com/office/powerpoint/2010/main" val="35345211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r>
                <a:rPr lang="en-US" sz="2353" b="1"/>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r>
                <a:rPr lang="en-US" sz="2353" b="1"/>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1463" y="4946607"/>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1807" y="2180761"/>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26874" y="4573450"/>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42813"/>
            <a:stretch/>
          </p:blipFill>
          <p:spPr>
            <a:xfrm rot="3040862">
              <a:off x="3771616" y="2827385"/>
              <a:ext cx="837053" cy="1463703"/>
            </a:xfrm>
            <a:prstGeom prst="rect">
              <a:avLst/>
            </a:prstGeom>
          </p:spPr>
        </p:pic>
      </p:grpSp>
    </p:spTree>
    <p:extLst>
      <p:ext uri="{BB962C8B-B14F-4D97-AF65-F5344CB8AC3E}">
        <p14:creationId xmlns:p14="http://schemas.microsoft.com/office/powerpoint/2010/main" val="3721569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70"/>
                                        </p:tgtEl>
                                        <p:attrNameLst>
                                          <p:attrName>style.visibility</p:attrName>
                                        </p:attrNameLst>
                                      </p:cBhvr>
                                      <p:to>
                                        <p:strVal val="visible"/>
                                      </p:to>
                                    </p:set>
                                    <p:animEffect transition="in" filter="fade">
                                      <p:cBhvr>
                                        <p:cTn id="120" dur="500"/>
                                        <p:tgtEl>
                                          <p:spTgt spid="2070"/>
                                        </p:tgtEl>
                                      </p:cBhvr>
                                    </p:animEffect>
                                    <p:anim calcmode="lin" valueType="num">
                                      <p:cBhvr>
                                        <p:cTn id="121" dur="500" fill="hold"/>
                                        <p:tgtEl>
                                          <p:spTgt spid="2070"/>
                                        </p:tgtEl>
                                        <p:attrNameLst>
                                          <p:attrName>ppt_x</p:attrName>
                                        </p:attrNameLst>
                                      </p:cBhvr>
                                      <p:tavLst>
                                        <p:tav tm="0">
                                          <p:val>
                                            <p:strVal val="#ppt_x"/>
                                          </p:val>
                                        </p:tav>
                                        <p:tav tm="100000">
                                          <p:val>
                                            <p:strVal val="#ppt_x"/>
                                          </p:val>
                                        </p:tav>
                                      </p:tavLst>
                                    </p:anim>
                                    <p:anim calcmode="lin" valueType="num">
                                      <p:cBhvr>
                                        <p:cTn id="122"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6"/>
                                        </p:tgtEl>
                                        <p:attrNameLst>
                                          <p:attrName>style.visibility</p:attrName>
                                        </p:attrNameLst>
                                      </p:cBhvr>
                                      <p:to>
                                        <p:strVal val="visible"/>
                                      </p:to>
                                    </p:set>
                                    <p:animEffect transition="in" filter="fade">
                                      <p:cBhvr>
                                        <p:cTn id="127" dur="500"/>
                                        <p:tgtEl>
                                          <p:spTgt spid="2066"/>
                                        </p:tgtEl>
                                      </p:cBhvr>
                                    </p:animEffect>
                                    <p:anim calcmode="lin" valueType="num">
                                      <p:cBhvr>
                                        <p:cTn id="128" dur="500" fill="hold"/>
                                        <p:tgtEl>
                                          <p:spTgt spid="2066"/>
                                        </p:tgtEl>
                                        <p:attrNameLst>
                                          <p:attrName>ppt_x</p:attrName>
                                        </p:attrNameLst>
                                      </p:cBhvr>
                                      <p:tavLst>
                                        <p:tav tm="0">
                                          <p:val>
                                            <p:strVal val="#ppt_x"/>
                                          </p:val>
                                        </p:tav>
                                        <p:tav tm="100000">
                                          <p:val>
                                            <p:strVal val="#ppt_x"/>
                                          </p:val>
                                        </p:tav>
                                      </p:tavLst>
                                    </p:anim>
                                    <p:anim calcmode="lin" valueType="num">
                                      <p:cBhvr>
                                        <p:cTn id="129"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72"/>
                                        </p:tgtEl>
                                        <p:attrNameLst>
                                          <p:attrName>style.visibility</p:attrName>
                                        </p:attrNameLst>
                                      </p:cBhvr>
                                      <p:to>
                                        <p:strVal val="visible"/>
                                      </p:to>
                                    </p:set>
                                    <p:animEffect transition="in" filter="fade">
                                      <p:cBhvr>
                                        <p:cTn id="134" dur="500"/>
                                        <p:tgtEl>
                                          <p:spTgt spid="2072"/>
                                        </p:tgtEl>
                                      </p:cBhvr>
                                    </p:animEffect>
                                    <p:anim calcmode="lin" valueType="num">
                                      <p:cBhvr>
                                        <p:cTn id="135" dur="500" fill="hold"/>
                                        <p:tgtEl>
                                          <p:spTgt spid="2072"/>
                                        </p:tgtEl>
                                        <p:attrNameLst>
                                          <p:attrName>ppt_x</p:attrName>
                                        </p:attrNameLst>
                                      </p:cBhvr>
                                      <p:tavLst>
                                        <p:tav tm="0">
                                          <p:val>
                                            <p:strVal val="#ppt_x"/>
                                          </p:val>
                                        </p:tav>
                                        <p:tav tm="100000">
                                          <p:val>
                                            <p:strVal val="#ppt_x"/>
                                          </p:val>
                                        </p:tav>
                                      </p:tavLst>
                                    </p:anim>
                                    <p:anim calcmode="lin" valueType="num">
                                      <p:cBhvr>
                                        <p:cTn id="136"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58"/>
                                        </p:tgtEl>
                                        <p:attrNameLst>
                                          <p:attrName>style.visibility</p:attrName>
                                        </p:attrNameLst>
                                      </p:cBhvr>
                                      <p:to>
                                        <p:strVal val="visible"/>
                                      </p:to>
                                    </p:set>
                                    <p:animEffect transition="in" filter="fade">
                                      <p:cBhvr>
                                        <p:cTn id="141" dur="500"/>
                                        <p:tgtEl>
                                          <p:spTgt spid="2058"/>
                                        </p:tgtEl>
                                      </p:cBhvr>
                                    </p:animEffect>
                                    <p:anim calcmode="lin" valueType="num">
                                      <p:cBhvr>
                                        <p:cTn id="142" dur="500" fill="hold"/>
                                        <p:tgtEl>
                                          <p:spTgt spid="2058"/>
                                        </p:tgtEl>
                                        <p:attrNameLst>
                                          <p:attrName>ppt_x</p:attrName>
                                        </p:attrNameLst>
                                      </p:cBhvr>
                                      <p:tavLst>
                                        <p:tav tm="0">
                                          <p:val>
                                            <p:strVal val="#ppt_x"/>
                                          </p:val>
                                        </p:tav>
                                        <p:tav tm="100000">
                                          <p:val>
                                            <p:strVal val="#ppt_x"/>
                                          </p:val>
                                        </p:tav>
                                      </p:tavLst>
                                    </p:anim>
                                    <p:anim calcmode="lin" valueType="num">
                                      <p:cBhvr>
                                        <p:cTn id="143"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2069"/>
                                        </p:tgtEl>
                                        <p:attrNameLst>
                                          <p:attrName>style.visibility</p:attrName>
                                        </p:attrNameLst>
                                      </p:cBhvr>
                                      <p:to>
                                        <p:strVal val="visible"/>
                                      </p:to>
                                    </p:set>
                                    <p:animEffect transition="in" filter="fade">
                                      <p:cBhvr>
                                        <p:cTn id="148" dur="500"/>
                                        <p:tgtEl>
                                          <p:spTgt spid="206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xit" presetSubtype="0" fill="hold" nodeType="clickEffect">
                                  <p:stCondLst>
                                    <p:cond delay="0"/>
                                  </p:stCondLst>
                                  <p:childTnLst>
                                    <p:animEffect transition="out" filter="dissolve">
                                      <p:cBhvr>
                                        <p:cTn id="152" dur="500"/>
                                        <p:tgtEl>
                                          <p:spTgt spid="2069"/>
                                        </p:tgtEl>
                                      </p:cBhvr>
                                    </p:animEffect>
                                    <p:set>
                                      <p:cBhvr>
                                        <p:cTn id="153" dur="1" fill="hold">
                                          <p:stCondLst>
                                            <p:cond delay="499"/>
                                          </p:stCondLst>
                                        </p:cTn>
                                        <p:tgtEl>
                                          <p:spTgt spid="2069"/>
                                        </p:tgtEl>
                                        <p:attrNameLst>
                                          <p:attrName>style.visibility</p:attrName>
                                        </p:attrNameLst>
                                      </p:cBhvr>
                                      <p:to>
                                        <p:strVal val="hidden"/>
                                      </p:to>
                                    </p:set>
                                  </p:childTnLst>
                                </p:cTn>
                              </p:par>
                              <p:par>
                                <p:cTn id="154" presetID="2" presetClass="entr" presetSubtype="4" fill="hold" nodeType="withEffect">
                                  <p:stCondLst>
                                    <p:cond delay="0"/>
                                  </p:stCondLst>
                                  <p:childTnLst>
                                    <p:set>
                                      <p:cBhvr>
                                        <p:cTn id="155" dur="1" fill="hold">
                                          <p:stCondLst>
                                            <p:cond delay="0"/>
                                          </p:stCondLst>
                                        </p:cTn>
                                        <p:tgtEl>
                                          <p:spTgt spid="2071"/>
                                        </p:tgtEl>
                                        <p:attrNameLst>
                                          <p:attrName>style.visibility</p:attrName>
                                        </p:attrNameLst>
                                      </p:cBhvr>
                                      <p:to>
                                        <p:strVal val="visible"/>
                                      </p:to>
                                    </p:set>
                                    <p:anim calcmode="lin" valueType="num">
                                      <p:cBhvr additive="base">
                                        <p:cTn id="156" dur="500" fill="hold"/>
                                        <p:tgtEl>
                                          <p:spTgt spid="2071"/>
                                        </p:tgtEl>
                                        <p:attrNameLst>
                                          <p:attrName>ppt_x</p:attrName>
                                        </p:attrNameLst>
                                      </p:cBhvr>
                                      <p:tavLst>
                                        <p:tav tm="0">
                                          <p:val>
                                            <p:strVal val="#ppt_x"/>
                                          </p:val>
                                        </p:tav>
                                        <p:tav tm="100000">
                                          <p:val>
                                            <p:strVal val="#ppt_x"/>
                                          </p:val>
                                        </p:tav>
                                      </p:tavLst>
                                    </p:anim>
                                    <p:anim calcmode="lin" valueType="num">
                                      <p:cBhvr additive="base">
                                        <p:cTn id="157"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6" presetClass="emph" presetSubtype="0" fill="hold" nodeType="clickEffect">
                                  <p:stCondLst>
                                    <p:cond delay="0"/>
                                  </p:stCondLst>
                                  <p:childTnLst>
                                    <p:animScale>
                                      <p:cBhvr>
                                        <p:cTn id="161" dur="3000" fill="hold"/>
                                        <p:tgtEl>
                                          <p:spTgt spid="2062"/>
                                        </p:tgtEl>
                                      </p:cBhvr>
                                      <p:by x="400000" y="400000"/>
                                    </p:animScale>
                                  </p:childTnLst>
                                </p:cTn>
                              </p:par>
                              <p:par>
                                <p:cTn id="162" presetID="15" presetClass="exit" presetSubtype="0" fill="hold" nodeType="withEffect">
                                  <p:stCondLst>
                                    <p:cond delay="2100"/>
                                  </p:stCondLst>
                                  <p:childTnLst>
                                    <p:anim calcmode="lin" valueType="num">
                                      <p:cBhvr>
                                        <p:cTn id="163" dur="1000"/>
                                        <p:tgtEl>
                                          <p:spTgt spid="2062"/>
                                        </p:tgtEl>
                                        <p:attrNameLst>
                                          <p:attrName>ppt_w</p:attrName>
                                        </p:attrNameLst>
                                      </p:cBhvr>
                                      <p:tavLst>
                                        <p:tav tm="0">
                                          <p:val>
                                            <p:strVal val="ppt_w"/>
                                          </p:val>
                                        </p:tav>
                                        <p:tav tm="100000">
                                          <p:val>
                                            <p:fltVal val="0"/>
                                          </p:val>
                                        </p:tav>
                                      </p:tavLst>
                                    </p:anim>
                                    <p:anim calcmode="lin" valueType="num">
                                      <p:cBhvr>
                                        <p:cTn id="164" dur="1000"/>
                                        <p:tgtEl>
                                          <p:spTgt spid="2062"/>
                                        </p:tgtEl>
                                        <p:attrNameLst>
                                          <p:attrName>ppt_h</p:attrName>
                                        </p:attrNameLst>
                                      </p:cBhvr>
                                      <p:tavLst>
                                        <p:tav tm="0">
                                          <p:val>
                                            <p:strVal val="ppt_h"/>
                                          </p:val>
                                        </p:tav>
                                        <p:tav tm="100000">
                                          <p:val>
                                            <p:fltVal val="0"/>
                                          </p:val>
                                        </p:tav>
                                      </p:tavLst>
                                    </p:anim>
                                    <p:anim calcmode="lin" valueType="num">
                                      <p:cBhvr>
                                        <p:cTn id="165"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66"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67"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dirty="0"/>
              <a:t>Container Builds - </a:t>
            </a:r>
            <a:r>
              <a:rPr lang="en-US" b="0" i="1" dirty="0"/>
              <a:t>using </a:t>
            </a:r>
            <a:r>
              <a:rPr lang="en-US" i="1" dirty="0"/>
              <a:t>a Container Mindset</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51599" y="1387345"/>
            <a:ext cx="391244" cy="391244"/>
          </a:xfrm>
          <a:prstGeom prst="rect">
            <a:avLst/>
          </a:prstGeom>
        </p:spPr>
      </p:pic>
    </p:spTree>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a:xfrm>
            <a:off x="585216" y="3035808"/>
            <a:ext cx="9144000" cy="1772793"/>
          </a:xfrm>
        </p:spPr>
        <p:txBody>
          <a:bodyPr anchor="t"/>
          <a:lstStyle/>
          <a:p>
            <a:r>
              <a:rPr lang="en-US" dirty="0"/>
              <a:t>Announcing ACR Build</a:t>
            </a:r>
            <a:br>
              <a:rPr lang="en-US" dirty="0"/>
            </a:br>
            <a:br>
              <a:rPr lang="en-US" dirty="0"/>
            </a:br>
            <a:r>
              <a:rPr lang="en-US" sz="2800" i="1" dirty="0"/>
              <a:t>A primitive of container </a:t>
            </a:r>
            <a:br>
              <a:rPr lang="en-US" sz="2800" i="1" dirty="0"/>
            </a:br>
            <a:r>
              <a:rPr lang="en-US" sz="2800" i="1" dirty="0"/>
              <a:t>lifecycle management</a:t>
            </a:r>
          </a:p>
        </p:txBody>
      </p:sp>
      <p:pic>
        <p:nvPicPr>
          <p:cNvPr id="5" name="Graphic 4">
            <a:extLst>
              <a:ext uri="{FF2B5EF4-FFF2-40B4-BE49-F238E27FC236}">
                <a16:creationId xmlns:a16="http://schemas.microsoft.com/office/drawing/2014/main" id="{A7BF5F8B-95CF-43A3-9B84-FDAE7ABA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9299" y="1834286"/>
            <a:ext cx="3377794" cy="3377794"/>
          </a:xfrm>
          <a:prstGeom prst="rect">
            <a:avLst/>
          </a:prstGeom>
        </p:spPr>
      </p:pic>
      <p:pic>
        <p:nvPicPr>
          <p:cNvPr id="7" name="Graphic 6">
            <a:extLst>
              <a:ext uri="{FF2B5EF4-FFF2-40B4-BE49-F238E27FC236}">
                <a16:creationId xmlns:a16="http://schemas.microsoft.com/office/drawing/2014/main" id="{9AA0CBA2-DE5C-4376-B914-9955099C8C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1505" y="1645920"/>
            <a:ext cx="3377794" cy="3377794"/>
          </a:xfrm>
          <a:prstGeom prst="rect">
            <a:avLst/>
          </a:prstGeom>
        </p:spPr>
      </p:pic>
      <p:sp>
        <p:nvSpPr>
          <p:cNvPr id="6" name="Rectangle 5">
            <a:extLst>
              <a:ext uri="{FF2B5EF4-FFF2-40B4-BE49-F238E27FC236}">
                <a16:creationId xmlns:a16="http://schemas.microsoft.com/office/drawing/2014/main" id="{4D9F5965-4FD6-4435-8341-635744227BDD}"/>
              </a:ext>
            </a:extLst>
          </p:cNvPr>
          <p:cNvSpPr/>
          <p:nvPr/>
        </p:nvSpPr>
        <p:spPr>
          <a:xfrm>
            <a:off x="4393933" y="5751314"/>
            <a:ext cx="3358420" cy="646331"/>
          </a:xfrm>
          <a:prstGeom prst="rect">
            <a:avLst/>
          </a:prstGeom>
        </p:spPr>
        <p:txBody>
          <a:bodyPr wrap="none">
            <a:spAutoFit/>
          </a:bodyPr>
          <a:lstStyle/>
          <a:p>
            <a:pPr algn="ctr" defTabSz="914377"/>
            <a:r>
              <a:rPr lang="en-US" sz="3600" dirty="0">
                <a:latin typeface="Calibri" panose="020F0502020204030204"/>
              </a:rPr>
              <a:t>aka.ms/acr/build</a:t>
            </a:r>
          </a:p>
        </p:txBody>
      </p:sp>
    </p:spTree>
    <p:extLst>
      <p:ext uri="{BB962C8B-B14F-4D97-AF65-F5344CB8AC3E}">
        <p14:creationId xmlns:p14="http://schemas.microsoft.com/office/powerpoint/2010/main" val="328541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2584"/>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313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grpSp>
        <p:nvGrpSpPr>
          <p:cNvPr id="3" name="Group 2">
            <a:extLst>
              <a:ext uri="{FF2B5EF4-FFF2-40B4-BE49-F238E27FC236}">
                <a16:creationId xmlns:a16="http://schemas.microsoft.com/office/drawing/2014/main" id="{C1B3A94F-4034-4267-A937-2BD8ECEEE664}"/>
              </a:ext>
            </a:extLst>
          </p:cNvPr>
          <p:cNvGrpSpPr/>
          <p:nvPr/>
        </p:nvGrpSpPr>
        <p:grpSpPr>
          <a:xfrm>
            <a:off x="9290512" y="1833688"/>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032"/>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6" name="Picture 4">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290566BE-5D27-4584-80C1-7811591EF99C}"/>
              </a:ext>
            </a:extLst>
          </p:cNvPr>
          <p:cNvGrpSpPr/>
          <p:nvPr/>
        </p:nvGrpSpPr>
        <p:grpSpPr>
          <a:xfrm>
            <a:off x="9290512" y="4311480"/>
            <a:ext cx="2512442" cy="608928"/>
            <a:chOff x="12042417" y="3769446"/>
            <a:chExt cx="2512442" cy="608928"/>
          </a:xfrm>
        </p:grpSpPr>
        <p:sp>
          <p:nvSpPr>
            <p:cNvPr id="100" name="Rectangle 99">
              <a:extLst>
                <a:ext uri="{FF2B5EF4-FFF2-40B4-BE49-F238E27FC236}">
                  <a16:creationId xmlns:a16="http://schemas.microsoft.com/office/drawing/2014/main" id="{4AB14047-7AF2-4116-B150-AF13394D7C34}"/>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01" name="Picture 4">
              <a:extLst>
                <a:ext uri="{FF2B5EF4-FFF2-40B4-BE49-F238E27FC236}">
                  <a16:creationId xmlns:a16="http://schemas.microsoft.com/office/drawing/2014/main" id="{5DA3389D-DDA4-403F-A39C-65721AD689E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8EDE16EE-420A-45E5-A7BF-0FB332AEDC74}"/>
              </a:ext>
            </a:extLst>
          </p:cNvPr>
          <p:cNvGrpSpPr/>
          <p:nvPr/>
        </p:nvGrpSpPr>
        <p:grpSpPr>
          <a:xfrm>
            <a:off x="9290512" y="4930927"/>
            <a:ext cx="2512442" cy="608928"/>
            <a:chOff x="12042417" y="3769446"/>
            <a:chExt cx="2512442" cy="608928"/>
          </a:xfrm>
        </p:grpSpPr>
        <p:sp>
          <p:nvSpPr>
            <p:cNvPr id="103" name="Rectangle 102">
              <a:extLst>
                <a:ext uri="{FF2B5EF4-FFF2-40B4-BE49-F238E27FC236}">
                  <a16:creationId xmlns:a16="http://schemas.microsoft.com/office/drawing/2014/main" id="{C7D1E959-0EB9-44CB-82A2-71EA876D57A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04" name="Picture 4">
              <a:extLst>
                <a:ext uri="{FF2B5EF4-FFF2-40B4-BE49-F238E27FC236}">
                  <a16:creationId xmlns:a16="http://schemas.microsoft.com/office/drawing/2014/main" id="{36D58339-1233-4365-88D1-186619D69C3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892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6ED6B94D-D78A-4B52-BA37-B725F7DC02A1}"/>
              </a:ext>
            </a:extLst>
          </p:cNvPr>
          <p:cNvGrpSpPr/>
          <p:nvPr/>
        </p:nvGrpSpPr>
        <p:grpSpPr>
          <a:xfrm>
            <a:off x="9290512" y="1214240"/>
            <a:ext cx="2512442" cy="608928"/>
            <a:chOff x="2260698" y="1058892"/>
            <a:chExt cx="2563550" cy="621314"/>
          </a:xfrm>
        </p:grpSpPr>
        <p:sp>
          <p:nvSpPr>
            <p:cNvPr id="108" name="Rectangle 107">
              <a:extLst>
                <a:ext uri="{FF2B5EF4-FFF2-40B4-BE49-F238E27FC236}">
                  <a16:creationId xmlns:a16="http://schemas.microsoft.com/office/drawing/2014/main" id="{CC7FDA40-9B09-4A19-B829-1F09B0D14A7D}"/>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09" name="Picture 108">
              <a:extLst>
                <a:ext uri="{FF2B5EF4-FFF2-40B4-BE49-F238E27FC236}">
                  <a16:creationId xmlns:a16="http://schemas.microsoft.com/office/drawing/2014/main" id="{6AD4FCCE-EFE9-4EEE-8A52-610063A6BFD2}"/>
                </a:ext>
              </a:extLst>
            </p:cNvPr>
            <p:cNvPicPr>
              <a:picLocks noChangeAspect="1"/>
            </p:cNvPicPr>
            <p:nvPr/>
          </p:nvPicPr>
          <p:blipFill>
            <a:blip r:embed="rId3"/>
            <a:stretch>
              <a:fillRect/>
            </a:stretch>
          </p:blipFill>
          <p:spPr>
            <a:xfrm>
              <a:off x="2308837" y="1104529"/>
              <a:ext cx="650738" cy="495720"/>
            </a:xfrm>
            <a:prstGeom prst="rect">
              <a:avLst/>
            </a:prstGeom>
          </p:spPr>
        </p:pic>
      </p:grpSp>
      <p:grpSp>
        <p:nvGrpSpPr>
          <p:cNvPr id="110" name="Group 109">
            <a:extLst>
              <a:ext uri="{FF2B5EF4-FFF2-40B4-BE49-F238E27FC236}">
                <a16:creationId xmlns:a16="http://schemas.microsoft.com/office/drawing/2014/main" id="{8AFB45A1-EA72-44DE-ACE0-AB37C1FD7A0D}"/>
              </a:ext>
            </a:extLst>
          </p:cNvPr>
          <p:cNvGrpSpPr/>
          <p:nvPr/>
        </p:nvGrpSpPr>
        <p:grpSpPr>
          <a:xfrm>
            <a:off x="9290512" y="3072584"/>
            <a:ext cx="2512442" cy="608928"/>
            <a:chOff x="2260698" y="1672903"/>
            <a:chExt cx="2563550" cy="621314"/>
          </a:xfrm>
        </p:grpSpPr>
        <p:sp>
          <p:nvSpPr>
            <p:cNvPr id="111" name="Rectangle 110">
              <a:extLst>
                <a:ext uri="{FF2B5EF4-FFF2-40B4-BE49-F238E27FC236}">
                  <a16:creationId xmlns:a16="http://schemas.microsoft.com/office/drawing/2014/main" id="{AD26E14E-44D5-4398-ACA2-F59B8CC8ED31}"/>
                </a:ext>
              </a:extLst>
            </p:cNvPr>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12" name="Picture 111">
              <a:extLst>
                <a:ext uri="{FF2B5EF4-FFF2-40B4-BE49-F238E27FC236}">
                  <a16:creationId xmlns:a16="http://schemas.microsoft.com/office/drawing/2014/main" id="{9C6297B7-6B57-44AB-8AEF-B53FC79944C1}"/>
                </a:ext>
              </a:extLst>
            </p:cNvPr>
            <p:cNvPicPr>
              <a:picLocks noChangeAspect="1"/>
            </p:cNvPicPr>
            <p:nvPr/>
          </p:nvPicPr>
          <p:blipFill>
            <a:blip r:embed="rId4"/>
            <a:stretch>
              <a:fillRect/>
            </a:stretch>
          </p:blipFill>
          <p:spPr>
            <a:xfrm>
              <a:off x="2386537" y="1735699"/>
              <a:ext cx="495338" cy="495720"/>
            </a:xfrm>
            <a:prstGeom prst="rect">
              <a:avLst/>
            </a:prstGeom>
          </p:spPr>
        </p:pic>
      </p:grpSp>
      <p:grpSp>
        <p:nvGrpSpPr>
          <p:cNvPr id="113" name="Group 112">
            <a:extLst>
              <a:ext uri="{FF2B5EF4-FFF2-40B4-BE49-F238E27FC236}">
                <a16:creationId xmlns:a16="http://schemas.microsoft.com/office/drawing/2014/main" id="{C33D8D61-966E-43D3-A34B-8D15BC38E021}"/>
              </a:ext>
            </a:extLst>
          </p:cNvPr>
          <p:cNvGrpSpPr/>
          <p:nvPr/>
        </p:nvGrpSpPr>
        <p:grpSpPr>
          <a:xfrm>
            <a:off x="9290512" y="2453136"/>
            <a:ext cx="2512442" cy="608928"/>
            <a:chOff x="2260698" y="2350204"/>
            <a:chExt cx="2563550" cy="621314"/>
          </a:xfrm>
        </p:grpSpPr>
        <p:sp>
          <p:nvSpPr>
            <p:cNvPr id="114" name="Rectangle 113">
              <a:extLst>
                <a:ext uri="{FF2B5EF4-FFF2-40B4-BE49-F238E27FC236}">
                  <a16:creationId xmlns:a16="http://schemas.microsoft.com/office/drawing/2014/main" id="{67E10003-490F-418F-822F-2A7D5899B540}"/>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15" name="Picture 114">
              <a:extLst>
                <a:ext uri="{FF2B5EF4-FFF2-40B4-BE49-F238E27FC236}">
                  <a16:creationId xmlns:a16="http://schemas.microsoft.com/office/drawing/2014/main" id="{2B584E37-E670-4B99-9EF2-CC256CC76745}"/>
                </a:ext>
              </a:extLst>
            </p:cNvPr>
            <p:cNvPicPr>
              <a:picLocks noChangeAspect="1"/>
            </p:cNvPicPr>
            <p:nvPr/>
          </p:nvPicPr>
          <p:blipFill>
            <a:blip r:embed="rId5"/>
            <a:stretch>
              <a:fillRect/>
            </a:stretch>
          </p:blipFill>
          <p:spPr>
            <a:xfrm>
              <a:off x="2386538" y="2409936"/>
              <a:ext cx="495337" cy="495720"/>
            </a:xfrm>
            <a:prstGeom prst="rect">
              <a:avLst/>
            </a:prstGeom>
          </p:spPr>
        </p:pic>
      </p:grpSp>
      <p:grpSp>
        <p:nvGrpSpPr>
          <p:cNvPr id="116" name="Group 115">
            <a:extLst>
              <a:ext uri="{FF2B5EF4-FFF2-40B4-BE49-F238E27FC236}">
                <a16:creationId xmlns:a16="http://schemas.microsoft.com/office/drawing/2014/main" id="{C4FB3EEC-72B1-42C5-A93F-E74A140A4E5E}"/>
              </a:ext>
            </a:extLst>
          </p:cNvPr>
          <p:cNvGrpSpPr/>
          <p:nvPr/>
        </p:nvGrpSpPr>
        <p:grpSpPr>
          <a:xfrm>
            <a:off x="9290512" y="1833688"/>
            <a:ext cx="2512442" cy="608928"/>
            <a:chOff x="12042417" y="1907893"/>
            <a:chExt cx="2512442" cy="608928"/>
          </a:xfrm>
        </p:grpSpPr>
        <p:sp>
          <p:nvSpPr>
            <p:cNvPr id="117" name="Rectangle 116">
              <a:extLst>
                <a:ext uri="{FF2B5EF4-FFF2-40B4-BE49-F238E27FC236}">
                  <a16:creationId xmlns:a16="http://schemas.microsoft.com/office/drawing/2014/main" id="{7E1C5FD0-F62A-4DFA-8106-90BBD3A24EED}"/>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18" name="Picture 2" descr="Image result for azure container instances logo">
              <a:extLst>
                <a:ext uri="{FF2B5EF4-FFF2-40B4-BE49-F238E27FC236}">
                  <a16:creationId xmlns:a16="http://schemas.microsoft.com/office/drawing/2014/main" id="{AE8BB365-8A6F-4011-9CDD-DA5A562A2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9FF32FEC-AD17-4492-AF7B-3BD913241F9A}"/>
              </a:ext>
            </a:extLst>
          </p:cNvPr>
          <p:cNvGrpSpPr/>
          <p:nvPr/>
        </p:nvGrpSpPr>
        <p:grpSpPr>
          <a:xfrm>
            <a:off x="9290512" y="3692032"/>
            <a:ext cx="2512442" cy="608928"/>
            <a:chOff x="12042417" y="3769446"/>
            <a:chExt cx="2512442" cy="608928"/>
          </a:xfrm>
        </p:grpSpPr>
        <p:sp>
          <p:nvSpPr>
            <p:cNvPr id="120" name="Rectangle 119">
              <a:extLst>
                <a:ext uri="{FF2B5EF4-FFF2-40B4-BE49-F238E27FC236}">
                  <a16:creationId xmlns:a16="http://schemas.microsoft.com/office/drawing/2014/main" id="{F40B1E15-154D-4578-AC59-A24F33BF2DD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1" name="Picture 4">
              <a:extLst>
                <a:ext uri="{FF2B5EF4-FFF2-40B4-BE49-F238E27FC236}">
                  <a16:creationId xmlns:a16="http://schemas.microsoft.com/office/drawing/2014/main" id="{C30FABBC-A79D-4DA8-B694-21DBD693E05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0E628F72-9229-411E-9BD5-FC78EBD832C9}"/>
              </a:ext>
            </a:extLst>
          </p:cNvPr>
          <p:cNvGrpSpPr/>
          <p:nvPr/>
        </p:nvGrpSpPr>
        <p:grpSpPr>
          <a:xfrm>
            <a:off x="9290512" y="4311480"/>
            <a:ext cx="2512442" cy="608928"/>
            <a:chOff x="12042417" y="3769446"/>
            <a:chExt cx="2512442" cy="608928"/>
          </a:xfrm>
        </p:grpSpPr>
        <p:sp>
          <p:nvSpPr>
            <p:cNvPr id="123" name="Rectangle 122">
              <a:extLst>
                <a:ext uri="{FF2B5EF4-FFF2-40B4-BE49-F238E27FC236}">
                  <a16:creationId xmlns:a16="http://schemas.microsoft.com/office/drawing/2014/main" id="{DE5174DC-A218-4C5F-926C-390E97524E19}"/>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24" name="Picture 4">
              <a:extLst>
                <a:ext uri="{FF2B5EF4-FFF2-40B4-BE49-F238E27FC236}">
                  <a16:creationId xmlns:a16="http://schemas.microsoft.com/office/drawing/2014/main" id="{E8A04FE7-55ED-42CD-8FCA-1DBE7C29273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DFC98EF7-4A12-4F3A-B7A3-1AAEF0527A65}"/>
              </a:ext>
            </a:extLst>
          </p:cNvPr>
          <p:cNvGrpSpPr/>
          <p:nvPr/>
        </p:nvGrpSpPr>
        <p:grpSpPr>
          <a:xfrm>
            <a:off x="9290512" y="4930927"/>
            <a:ext cx="2512442" cy="608928"/>
            <a:chOff x="12042417" y="3769446"/>
            <a:chExt cx="2512442" cy="608928"/>
          </a:xfrm>
        </p:grpSpPr>
        <p:sp>
          <p:nvSpPr>
            <p:cNvPr id="126" name="Rectangle 125">
              <a:extLst>
                <a:ext uri="{FF2B5EF4-FFF2-40B4-BE49-F238E27FC236}">
                  <a16:creationId xmlns:a16="http://schemas.microsoft.com/office/drawing/2014/main" id="{69526366-6C54-4F75-994B-3D0B92AE059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27" name="Picture 4">
              <a:extLst>
                <a:ext uri="{FF2B5EF4-FFF2-40B4-BE49-F238E27FC236}">
                  <a16:creationId xmlns:a16="http://schemas.microsoft.com/office/drawing/2014/main" id="{ED90AF1E-4148-477D-A05C-652306F1C28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B58926AB-1BC5-4FF9-8C81-A1D5E48DFEDC}"/>
              </a:ext>
            </a:extLst>
          </p:cNvPr>
          <p:cNvGrpSpPr/>
          <p:nvPr/>
        </p:nvGrpSpPr>
        <p:grpSpPr>
          <a:xfrm>
            <a:off x="524214" y="1668312"/>
            <a:ext cx="1454120" cy="1480675"/>
            <a:chOff x="608671" y="1428750"/>
            <a:chExt cx="1483698" cy="151079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105" name="TextBox 104">
              <a:extLst>
                <a:ext uri="{FF2B5EF4-FFF2-40B4-BE49-F238E27FC236}">
                  <a16:creationId xmlns:a16="http://schemas.microsoft.com/office/drawing/2014/main" id="{92A74570-8E89-44FF-B32A-1BD441030EBA}"/>
                </a:ext>
              </a:extLst>
            </p:cNvPr>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973CB316-FE7A-49E7-8C62-B72AC082E0E0}"/>
                </a:ext>
              </a:extLst>
            </p:cNvPr>
            <p:cNvPicPr>
              <a:picLocks noChangeAspect="1"/>
            </p:cNvPicPr>
            <p:nvPr/>
          </p:nvPicPr>
          <p:blipFill>
            <a:blip r:embed="rId13"/>
            <a:stretch>
              <a:fillRect/>
            </a:stretch>
          </p:blipFill>
          <p:spPr>
            <a:xfrm>
              <a:off x="679478" y="2532713"/>
              <a:ext cx="360364" cy="358071"/>
            </a:xfrm>
            <a:prstGeom prst="rect">
              <a:avLst/>
            </a:prstGeom>
          </p:spPr>
        </p:pic>
      </p:grpSp>
      <p:pic>
        <p:nvPicPr>
          <p:cNvPr id="95" name="Windows" descr="Related image">
            <a:extLst>
              <a:ext uri="{FF2B5EF4-FFF2-40B4-BE49-F238E27FC236}">
                <a16:creationId xmlns:a16="http://schemas.microsoft.com/office/drawing/2014/main" id="{C5536173-6543-4FB3-970E-CF4265BFD0C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9579" t="19617" r="25733" b="15444"/>
          <a:stretch/>
        </p:blipFill>
        <p:spPr bwMode="auto">
          <a:xfrm>
            <a:off x="199361" y="3335008"/>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96" name="Linux" descr="Image result for linux icon">
            <a:extLst>
              <a:ext uri="{FF2B5EF4-FFF2-40B4-BE49-F238E27FC236}">
                <a16:creationId xmlns:a16="http://schemas.microsoft.com/office/drawing/2014/main" id="{24AA1740-3994-45E1-9EE8-BFEDEDA6772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8408" y="3341192"/>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97" name="IoT">
            <a:extLst>
              <a:ext uri="{FF2B5EF4-FFF2-40B4-BE49-F238E27FC236}">
                <a16:creationId xmlns:a16="http://schemas.microsoft.com/office/drawing/2014/main" id="{C9F3F5A4-1242-4E07-9C75-250CFA43F2E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199309" y="3332093"/>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98" name=".NET">
            <a:extLst>
              <a:ext uri="{FF2B5EF4-FFF2-40B4-BE49-F238E27FC236}">
                <a16:creationId xmlns:a16="http://schemas.microsoft.com/office/drawing/2014/main" id="{C2BE41CC-33A5-41FA-952B-4047FED4A29E}"/>
              </a:ext>
            </a:extLst>
          </p:cNvPr>
          <p:cNvSpPr/>
          <p:nvPr/>
        </p:nvSpPr>
        <p:spPr>
          <a:xfrm>
            <a:off x="106749" y="3366811"/>
            <a:ext cx="623889" cy="369332"/>
          </a:xfrm>
          <a:prstGeom prst="rect">
            <a:avLst/>
          </a:prstGeom>
        </p:spPr>
        <p:txBody>
          <a:bodyPr wrap="none">
            <a:spAutoFit/>
          </a:bodyPr>
          <a:lstStyle/>
          <a:p>
            <a:r>
              <a:rPr lang="en-US" b="1" dirty="0"/>
              <a:t>.NET</a:t>
            </a:r>
          </a:p>
        </p:txBody>
      </p:sp>
      <p:pic>
        <p:nvPicPr>
          <p:cNvPr id="99" name="Java" descr="Image result for java icon">
            <a:extLst>
              <a:ext uri="{FF2B5EF4-FFF2-40B4-BE49-F238E27FC236}">
                <a16:creationId xmlns:a16="http://schemas.microsoft.com/office/drawing/2014/main" id="{16ED1629-3F75-4FCA-BAE5-29ACCCC8783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479" y="3212263"/>
            <a:ext cx="678428" cy="6784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Container Lifecycle Primitives</a:t>
            </a:r>
          </a:p>
        </p:txBody>
      </p:sp>
      <p:grpSp>
        <p:nvGrpSpPr>
          <p:cNvPr id="422" name="Group 421">
            <a:extLst>
              <a:ext uri="{FF2B5EF4-FFF2-40B4-BE49-F238E27FC236}">
                <a16:creationId xmlns:a16="http://schemas.microsoft.com/office/drawing/2014/main" id="{C1076CBC-4A3E-48F3-BF42-5701321D3E20}"/>
              </a:ext>
            </a:extLst>
          </p:cNvPr>
          <p:cNvGrpSpPr/>
          <p:nvPr/>
        </p:nvGrpSpPr>
        <p:grpSpPr>
          <a:xfrm>
            <a:off x="175598" y="4914145"/>
            <a:ext cx="2568845" cy="1778593"/>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88174"/>
            </a:xfrm>
            <a:prstGeom prst="rect">
              <a:avLst/>
            </a:prstGeom>
          </p:spPr>
          <p:txBody>
            <a:bodyPr wrap="square">
              <a:spAutoFit/>
            </a:bodyPr>
            <a:lstStyle/>
            <a:p>
              <a:pPr defTabSz="896020">
                <a:defRPr/>
              </a:pPr>
              <a:r>
                <a:rPr lang="en-US" sz="1272"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44" name="Group 443">
            <a:extLst>
              <a:ext uri="{FF2B5EF4-FFF2-40B4-BE49-F238E27FC236}">
                <a16:creationId xmlns:a16="http://schemas.microsoft.com/office/drawing/2014/main" id="{E3E54CA0-0F2A-46AD-B75E-DD6994C3882A}"/>
              </a:ext>
            </a:extLst>
          </p:cNvPr>
          <p:cNvGrpSpPr/>
          <p:nvPr/>
        </p:nvGrpSpPr>
        <p:grpSpPr>
          <a:xfrm>
            <a:off x="2650171" y="1640071"/>
            <a:ext cx="1454120" cy="1496877"/>
            <a:chOff x="2777875" y="1412218"/>
            <a:chExt cx="1483698" cy="1527326"/>
          </a:xfrm>
        </p:grpSpPr>
        <p:sp>
          <p:nvSpPr>
            <p:cNvPr id="445" name="Rounded Rectangle 12">
              <a:extLst>
                <a:ext uri="{FF2B5EF4-FFF2-40B4-BE49-F238E27FC236}">
                  <a16:creationId xmlns:a16="http://schemas.microsoft.com/office/drawing/2014/main" id="{2F34B05D-8ADD-4C5B-ABB0-B7C6522DDC12}"/>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2825969" y="1794022"/>
              <a:ext cx="1387510" cy="899200"/>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Build/CI,</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Integrate,</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447" name="TextBox 446">
              <a:extLst>
                <a:ext uri="{FF2B5EF4-FFF2-40B4-BE49-F238E27FC236}">
                  <a16:creationId xmlns:a16="http://schemas.microsoft.com/office/drawing/2014/main" id="{9EF8D2C1-5C7B-41D7-B735-BB54795DBA25}"/>
                </a:ext>
              </a:extLst>
            </p:cNvPr>
            <p:cNvSpPr txBox="1"/>
            <p:nvPr/>
          </p:nvSpPr>
          <p:spPr>
            <a:xfrm>
              <a:off x="3081795" y="1412218"/>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1913" y="5306879"/>
            <a:ext cx="2190047"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nvGrpSpPr>
          <p:cNvPr id="450" name="Group 449">
            <a:extLst>
              <a:ext uri="{FF2B5EF4-FFF2-40B4-BE49-F238E27FC236}">
                <a16:creationId xmlns:a16="http://schemas.microsoft.com/office/drawing/2014/main" id="{B7CAE449-32B1-49F3-9A20-8329361474CA}"/>
              </a:ext>
            </a:extLst>
          </p:cNvPr>
          <p:cNvGrpSpPr/>
          <p:nvPr/>
        </p:nvGrpSpPr>
        <p:grpSpPr>
          <a:xfrm>
            <a:off x="808241" y="5267833"/>
            <a:ext cx="1293762" cy="878761"/>
            <a:chOff x="1883426" y="5104140"/>
            <a:chExt cx="1320081" cy="89663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18"/>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36"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188"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05"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589"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456" name="Group 455">
            <a:extLst>
              <a:ext uri="{FF2B5EF4-FFF2-40B4-BE49-F238E27FC236}">
                <a16:creationId xmlns:a16="http://schemas.microsoft.com/office/drawing/2014/main" id="{E370B941-776D-417C-91BB-2422AD2612AE}"/>
              </a:ext>
            </a:extLst>
          </p:cNvPr>
          <p:cNvGrpSpPr/>
          <p:nvPr/>
        </p:nvGrpSpPr>
        <p:grpSpPr>
          <a:xfrm>
            <a:off x="4803263" y="1616049"/>
            <a:ext cx="1454120" cy="1520897"/>
            <a:chOff x="4974763" y="1387710"/>
            <a:chExt cx="1483698" cy="1551834"/>
          </a:xfrm>
        </p:grpSpPr>
        <p:sp>
          <p:nvSpPr>
            <p:cNvPr id="457" name="Rounded Rectangle 12">
              <a:extLst>
                <a:ext uri="{FF2B5EF4-FFF2-40B4-BE49-F238E27FC236}">
                  <a16:creationId xmlns:a16="http://schemas.microsoft.com/office/drawing/2014/main" id="{6BA09A36-AAE7-4DFA-8D0C-4ACCE8602C7D}"/>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5150687" y="1935424"/>
              <a:ext cx="1240480" cy="310392"/>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CD, Deploy</a:t>
              </a:r>
            </a:p>
          </p:txBody>
        </p:sp>
        <p:sp>
          <p:nvSpPr>
            <p:cNvPr id="459" name="TextBox 458">
              <a:extLst>
                <a:ext uri="{FF2B5EF4-FFF2-40B4-BE49-F238E27FC236}">
                  <a16:creationId xmlns:a16="http://schemas.microsoft.com/office/drawing/2014/main" id="{0AE8E7BC-928C-4FBD-8548-D6AE39C569C9}"/>
                </a:ext>
              </a:extLst>
            </p:cNvPr>
            <p:cNvSpPr txBox="1"/>
            <p:nvPr/>
          </p:nvSpPr>
          <p:spPr>
            <a:xfrm>
              <a:off x="5223238" y="1387710"/>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grpSp>
        <p:nvGrpSpPr>
          <p:cNvPr id="460" name="Group 459">
            <a:extLst>
              <a:ext uri="{FF2B5EF4-FFF2-40B4-BE49-F238E27FC236}">
                <a16:creationId xmlns:a16="http://schemas.microsoft.com/office/drawing/2014/main" id="{65562474-5C45-47FC-842A-5B200C60BD48}"/>
              </a:ext>
            </a:extLst>
          </p:cNvPr>
          <p:cNvGrpSpPr/>
          <p:nvPr/>
        </p:nvGrpSpPr>
        <p:grpSpPr>
          <a:xfrm>
            <a:off x="2473690" y="3339036"/>
            <a:ext cx="3741535" cy="1569623"/>
            <a:chOff x="2472663" y="3339013"/>
            <a:chExt cx="3742594" cy="1570068"/>
          </a:xfrm>
        </p:grpSpPr>
        <p:sp>
          <p:nvSpPr>
            <p:cNvPr id="461" name="Rounded Rectangle 12">
              <a:extLst>
                <a:ext uri="{FF2B5EF4-FFF2-40B4-BE49-F238E27FC236}">
                  <a16:creationId xmlns:a16="http://schemas.microsoft.com/office/drawing/2014/main" id="{05192387-F7D5-4C8B-84CD-3897871BD71E}"/>
                </a:ext>
              </a:extLst>
            </p:cNvPr>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4708935" y="4175695"/>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19"/>
            <a:stretch>
              <a:fillRect/>
            </a:stretch>
          </p:blipFill>
          <p:spPr>
            <a:xfrm>
              <a:off x="4941259" y="3746555"/>
              <a:ext cx="554779" cy="554779"/>
            </a:xfrm>
            <a:prstGeom prst="rect">
              <a:avLst/>
            </a:prstGeom>
          </p:spPr>
        </p:pic>
        <p:sp>
          <p:nvSpPr>
            <p:cNvPr id="464" name="Lightning Bolt 463">
              <a:extLst>
                <a:ext uri="{FF2B5EF4-FFF2-40B4-BE49-F238E27FC236}">
                  <a16:creationId xmlns:a16="http://schemas.microsoft.com/office/drawing/2014/main" id="{18A345C2-E975-4CAD-A6C3-A51639520058}"/>
                </a:ext>
              </a:extLst>
            </p:cNvPr>
            <p:cNvSpPr/>
            <p:nvPr/>
          </p:nvSpPr>
          <p:spPr>
            <a:xfrm>
              <a:off x="5481892" y="381114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65" name="Rectangle 464">
              <a:extLst>
                <a:ext uri="{FF2B5EF4-FFF2-40B4-BE49-F238E27FC236}">
                  <a16:creationId xmlns:a16="http://schemas.microsoft.com/office/drawing/2014/main" id="{9ADE7C29-AD9A-4D02-96D0-0B4C440A0A8C}"/>
                </a:ext>
              </a:extLst>
            </p:cNvPr>
            <p:cNvSpPr/>
            <p:nvPr/>
          </p:nvSpPr>
          <p:spPr>
            <a:xfrm>
              <a:off x="2472663" y="4508858"/>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grpSp>
        <p:nvGrpSpPr>
          <p:cNvPr id="466" name="Group 465">
            <a:extLst>
              <a:ext uri="{FF2B5EF4-FFF2-40B4-BE49-F238E27FC236}">
                <a16:creationId xmlns:a16="http://schemas.microsoft.com/office/drawing/2014/main" id="{336CAAB2-A41F-485B-8EFF-1870A0C798C9}"/>
              </a:ext>
            </a:extLst>
          </p:cNvPr>
          <p:cNvGrpSpPr/>
          <p:nvPr/>
        </p:nvGrpSpPr>
        <p:grpSpPr>
          <a:xfrm>
            <a:off x="4138659" y="3818653"/>
            <a:ext cx="561365" cy="756942"/>
            <a:chOff x="4138100" y="3818762"/>
            <a:chExt cx="561524" cy="757157"/>
          </a:xfrm>
        </p:grpSpPr>
        <p:sp>
          <p:nvSpPr>
            <p:cNvPr id="471" name="Lightning Bolt 470">
              <a:extLst>
                <a:ext uri="{FF2B5EF4-FFF2-40B4-BE49-F238E27FC236}">
                  <a16:creationId xmlns:a16="http://schemas.microsoft.com/office/drawing/2014/main" id="{8BF7E621-08C8-4107-B923-64643F92AA94}"/>
                </a:ext>
              </a:extLst>
            </p:cNvPr>
            <p:cNvSpPr/>
            <p:nvPr/>
          </p:nvSpPr>
          <p:spPr>
            <a:xfrm>
              <a:off x="4651312" y="381876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72" name="Rectangle 471">
              <a:extLst>
                <a:ext uri="{FF2B5EF4-FFF2-40B4-BE49-F238E27FC236}">
                  <a16:creationId xmlns:a16="http://schemas.microsoft.com/office/drawing/2014/main" id="{F0A3F93C-E9AC-4992-AAE3-4E9EE076F99F}"/>
                </a:ext>
              </a:extLst>
            </p:cNvPr>
            <p:cNvSpPr/>
            <p:nvPr/>
          </p:nvSpPr>
          <p:spPr>
            <a:xfrm>
              <a:off x="4138100" y="4175695"/>
              <a:ext cx="453788" cy="400224"/>
            </a:xfrm>
            <a:prstGeom prst="rect">
              <a:avLst/>
            </a:prstGeom>
          </p:spPr>
          <p:txBody>
            <a:bodyPr wrap="square">
              <a:spAutoFit/>
            </a:bodyPr>
            <a:lstStyle/>
            <a:p>
              <a:pPr algn="ctr" defTabSz="896020">
                <a:defRPr/>
              </a:pPr>
              <a:r>
                <a:rPr lang="en-US" sz="1000" kern="0" dirty="0">
                  <a:solidFill>
                    <a:schemeClr val="bg1"/>
                  </a:solidFill>
                  <a:latin typeface="Calibri" panose="020F0502020204030204"/>
                  <a:ea typeface="Segoe UI" panose="020B0502040204020203" pitchFamily="34" charset="0"/>
                  <a:cs typeface="Segoe UI" panose="020B0502040204020203" pitchFamily="34" charset="0"/>
                </a:rPr>
                <a:t>ACR</a:t>
              </a:r>
              <a:br>
                <a:rPr lang="en-US" sz="1000" kern="0" dirty="0">
                  <a:solidFill>
                    <a:schemeClr val="bg1"/>
                  </a:solidFill>
                  <a:latin typeface="Calibri" panose="020F0502020204030204"/>
                  <a:ea typeface="Segoe UI" panose="020B0502040204020203" pitchFamily="34" charset="0"/>
                  <a:cs typeface="Segoe UI" panose="020B0502040204020203" pitchFamily="34" charset="0"/>
                </a:rPr>
              </a:br>
              <a:r>
                <a:rPr lang="en-US" sz="1000" kern="0" dirty="0">
                  <a:solidFill>
                    <a:schemeClr val="bg1"/>
                  </a:solidFill>
                  <a:latin typeface="Calibri" panose="020F0502020204030204"/>
                  <a:ea typeface="Segoe UI" panose="020B0502040204020203" pitchFamily="34" charset="0"/>
                  <a:cs typeface="Segoe UI" panose="020B0502040204020203" pitchFamily="34" charset="0"/>
                </a:rPr>
                <a:t>Build</a:t>
              </a:r>
            </a:p>
          </p:txBody>
        </p:sp>
      </p:grpSp>
      <p:cxnSp>
        <p:nvCxnSpPr>
          <p:cNvPr id="473" name="Straight Arrow Connector 472">
            <a:extLst>
              <a:ext uri="{FF2B5EF4-FFF2-40B4-BE49-F238E27FC236}">
                <a16:creationId xmlns:a16="http://schemas.microsoft.com/office/drawing/2014/main" id="{2B93CABC-1FCB-4894-A6EF-6993A46B5BF0}"/>
              </a:ext>
            </a:extLst>
          </p:cNvPr>
          <p:cNvCxnSpPr>
            <a:cxnSpLocks/>
          </p:cNvCxnSpPr>
          <p:nvPr/>
        </p:nvCxnSpPr>
        <p:spPr>
          <a:xfrm flipV="1">
            <a:off x="3255527" y="3540561"/>
            <a:ext cx="640367" cy="45843"/>
          </a:xfrm>
          <a:prstGeom prst="straightConnector1">
            <a:avLst/>
          </a:prstGeom>
          <a:noFill/>
          <a:ln w="19050" cap="flat" cmpd="sng" algn="ctr">
            <a:solidFill>
              <a:srgbClr val="00B050"/>
            </a:solidFill>
            <a:prstDash val="solid"/>
            <a:miter lim="800000"/>
            <a:tailEnd type="triangle"/>
          </a:ln>
          <a:effectLst/>
        </p:spPr>
      </p:cxnSp>
      <p:grpSp>
        <p:nvGrpSpPr>
          <p:cNvPr id="474" name="Group 473">
            <a:extLst>
              <a:ext uri="{FF2B5EF4-FFF2-40B4-BE49-F238E27FC236}">
                <a16:creationId xmlns:a16="http://schemas.microsoft.com/office/drawing/2014/main" id="{83991105-1F5B-437D-AC7D-8902768F9F78}"/>
              </a:ext>
            </a:extLst>
          </p:cNvPr>
          <p:cNvGrpSpPr/>
          <p:nvPr/>
        </p:nvGrpSpPr>
        <p:grpSpPr>
          <a:xfrm>
            <a:off x="2650172" y="3346315"/>
            <a:ext cx="873464" cy="792802"/>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2"/>
              <a:ext cx="793570" cy="615117"/>
              <a:chOff x="8081204" y="5137617"/>
              <a:chExt cx="1358036" cy="1052648"/>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5135"/>
              </a:xfrm>
              <a:prstGeom prst="rect">
                <a:avLst/>
              </a:prstGeom>
              <a:noFill/>
            </p:spPr>
            <p:txBody>
              <a:bodyPr wrap="square" rtlCol="0">
                <a:spAutoFit/>
              </a:bodyPr>
              <a:lstStyle/>
              <a:p>
                <a:pPr algn="ctr" defTabSz="914377"/>
                <a:r>
                  <a:rPr lang="en-US" sz="900">
                    <a:solidFill>
                      <a:prstClr val="white"/>
                    </a:solidFill>
                    <a:latin typeface="Calibri" panose="020F0502020204030204"/>
                  </a:rPr>
                  <a:t>Docker Hub</a:t>
                </a:r>
              </a:p>
            </p:txBody>
          </p:sp>
        </p:grpSp>
      </p:grpSp>
      <p:pic>
        <p:nvPicPr>
          <p:cNvPr id="479" name="Picture 2"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1555472"/>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23807" y="3847847"/>
            <a:ext cx="283652" cy="374871"/>
          </a:xfrm>
          <a:prstGeom prst="rect">
            <a:avLst/>
          </a:prstGeom>
          <a:noFill/>
          <a:extLst>
            <a:ext uri="{909E8E84-426E-40DD-AFC4-6F175D3DCCD1}">
              <a14:hiddenFill xmlns:a14="http://schemas.microsoft.com/office/drawing/2010/main">
                <a:solidFill>
                  <a:srgbClr val="FFFFFF"/>
                </a:solidFill>
              </a14:hiddenFill>
            </a:ext>
          </a:extLst>
        </p:spPr>
      </p:pic>
      <p:sp>
        <p:nvSpPr>
          <p:cNvPr id="482" name="Speech Bubble: Rectangle 481">
            <a:extLst>
              <a:ext uri="{FF2B5EF4-FFF2-40B4-BE49-F238E27FC236}">
                <a16:creationId xmlns:a16="http://schemas.microsoft.com/office/drawing/2014/main" id="{AEDE9167-7EC7-41C7-8628-1A7080B54D7A}"/>
              </a:ext>
            </a:extLst>
          </p:cNvPr>
          <p:cNvSpPr/>
          <p:nvPr/>
        </p:nvSpPr>
        <p:spPr>
          <a:xfrm>
            <a:off x="9079019" y="467148"/>
            <a:ext cx="2166201" cy="652527"/>
          </a:xfrm>
          <a:prstGeom prst="wedgeRectCallout">
            <a:avLst>
              <a:gd name="adj1" fmla="val 65672"/>
              <a:gd name="adj2" fmla="val 25415"/>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Host agents monitor, protect and report running containers</a:t>
            </a:r>
          </a:p>
        </p:txBody>
      </p:sp>
      <p:sp>
        <p:nvSpPr>
          <p:cNvPr id="484" name="Speech Bubble: Rectangle 483">
            <a:extLst>
              <a:ext uri="{FF2B5EF4-FFF2-40B4-BE49-F238E27FC236}">
                <a16:creationId xmlns:a16="http://schemas.microsoft.com/office/drawing/2014/main" id="{38659134-77D9-4AF8-A535-D5325F5094B6}"/>
              </a:ext>
            </a:extLst>
          </p:cNvPr>
          <p:cNvSpPr/>
          <p:nvPr/>
        </p:nvSpPr>
        <p:spPr>
          <a:xfrm>
            <a:off x="5447451" y="4550821"/>
            <a:ext cx="1767804"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Image Security Scanning</a:t>
            </a:r>
          </a:p>
          <a:p>
            <a:pPr defTabSz="914377">
              <a:defRPr/>
            </a:pPr>
            <a:r>
              <a:rPr lang="en-US" sz="1200" b="1" i="1" kern="0" dirty="0">
                <a:solidFill>
                  <a:srgbClr val="FFC000"/>
                </a:solidFill>
                <a:latin typeface="Calibri" panose="020F0502020204030204"/>
              </a:rPr>
              <a:t>Secure by default</a:t>
            </a:r>
          </a:p>
        </p:txBody>
      </p:sp>
      <p:cxnSp>
        <p:nvCxnSpPr>
          <p:cNvPr id="487" name="Straight Arrow Connector 486">
            <a:extLst>
              <a:ext uri="{FF2B5EF4-FFF2-40B4-BE49-F238E27FC236}">
                <a16:creationId xmlns:a16="http://schemas.microsoft.com/office/drawing/2014/main" id="{7F0DA416-E1E9-46CF-BB88-06D94E547BF4}"/>
              </a:ext>
            </a:extLst>
          </p:cNvPr>
          <p:cNvCxnSpPr>
            <a:cxnSpLocks/>
            <a:stCxn id="457" idx="3"/>
            <a:endCxn id="463" idx="0"/>
          </p:cNvCxnSpPr>
          <p:nvPr/>
        </p:nvCxnSpPr>
        <p:spPr>
          <a:xfrm flipH="1">
            <a:off x="5218899" y="2412426"/>
            <a:ext cx="1038484" cy="1334039"/>
          </a:xfrm>
          <a:prstGeom prst="straightConnector1">
            <a:avLst/>
          </a:prstGeom>
          <a:noFill/>
          <a:ln w="19050" cap="flat" cmpd="sng" algn="ctr">
            <a:solidFill>
              <a:srgbClr val="00B050"/>
            </a:solidFill>
            <a:prstDash val="solid"/>
            <a:miter lim="800000"/>
            <a:tailEnd type="triangle"/>
          </a:ln>
          <a:effectLst/>
        </p:spPr>
      </p:cxnSp>
      <p:sp>
        <p:nvSpPr>
          <p:cNvPr id="488" name="Speech Bubble: Rectangle 487">
            <a:extLst>
              <a:ext uri="{FF2B5EF4-FFF2-40B4-BE49-F238E27FC236}">
                <a16:creationId xmlns:a16="http://schemas.microsoft.com/office/drawing/2014/main" id="{99DC2E5D-810D-4010-9913-F8C912C01DF3}"/>
              </a:ext>
            </a:extLst>
          </p:cNvPr>
          <p:cNvSpPr/>
          <p:nvPr/>
        </p:nvSpPr>
        <p:spPr>
          <a:xfrm>
            <a:off x="6597193" y="2727455"/>
            <a:ext cx="1929164" cy="529428"/>
          </a:xfrm>
          <a:prstGeom prst="wedgeRectCallout">
            <a:avLst>
              <a:gd name="adj1" fmla="val -66718"/>
              <a:gd name="adj2" fmla="val -87436"/>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Upon release, set released flag in ACR </a:t>
            </a:r>
            <a:br>
              <a:rPr lang="en-US" sz="1200" kern="0" dirty="0">
                <a:solidFill>
                  <a:prstClr val="white"/>
                </a:solidFill>
                <a:latin typeface="Calibri" panose="020F0502020204030204"/>
              </a:rPr>
            </a:br>
            <a:r>
              <a:rPr lang="en-US" sz="1200" b="1" i="1" kern="0" dirty="0">
                <a:solidFill>
                  <a:srgbClr val="FFC000"/>
                </a:solidFill>
                <a:latin typeface="Calibri" panose="020F0502020204030204"/>
              </a:rPr>
              <a:t>(ACR-Auto-purge policies)</a:t>
            </a:r>
          </a:p>
        </p:txBody>
      </p:sp>
      <p:cxnSp>
        <p:nvCxnSpPr>
          <p:cNvPr id="489" name="Straight Arrow Connector 488">
            <a:extLst>
              <a:ext uri="{FF2B5EF4-FFF2-40B4-BE49-F238E27FC236}">
                <a16:creationId xmlns:a16="http://schemas.microsoft.com/office/drawing/2014/main" id="{7934E347-A01E-450C-AB1C-91D22F3FF30A}"/>
              </a:ext>
            </a:extLst>
          </p:cNvPr>
          <p:cNvCxnSpPr>
            <a:cxnSpLocks/>
          </p:cNvCxnSpPr>
          <p:nvPr/>
        </p:nvCxnSpPr>
        <p:spPr>
          <a:xfrm flipV="1">
            <a:off x="2473690" y="4550821"/>
            <a:ext cx="1754403" cy="954632"/>
          </a:xfrm>
          <a:prstGeom prst="straightConnector1">
            <a:avLst/>
          </a:prstGeom>
          <a:noFill/>
          <a:ln w="19050" cap="flat" cmpd="sng" algn="ctr">
            <a:solidFill>
              <a:srgbClr val="00B050"/>
            </a:solidFill>
            <a:prstDash val="solid"/>
            <a:miter lim="800000"/>
            <a:tailEnd type="triangle"/>
          </a:ln>
          <a:effectLst/>
        </p:spPr>
      </p:cxnSp>
      <p:sp>
        <p:nvSpPr>
          <p:cNvPr id="490" name="Oval 489">
            <a:extLst>
              <a:ext uri="{FF2B5EF4-FFF2-40B4-BE49-F238E27FC236}">
                <a16:creationId xmlns:a16="http://schemas.microsoft.com/office/drawing/2014/main" id="{0D6527EA-8B37-499F-927B-9E0233F8A736}"/>
              </a:ext>
            </a:extLst>
          </p:cNvPr>
          <p:cNvSpPr/>
          <p:nvPr/>
        </p:nvSpPr>
        <p:spPr>
          <a:xfrm>
            <a:off x="5650253" y="36520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1</a:t>
            </a:r>
          </a:p>
        </p:txBody>
      </p:sp>
      <p:sp>
        <p:nvSpPr>
          <p:cNvPr id="491" name="Oval 490">
            <a:extLst>
              <a:ext uri="{FF2B5EF4-FFF2-40B4-BE49-F238E27FC236}">
                <a16:creationId xmlns:a16="http://schemas.microsoft.com/office/drawing/2014/main" id="{A6ACAC03-5C2D-48EA-B163-0E9226460BFB}"/>
              </a:ext>
            </a:extLst>
          </p:cNvPr>
          <p:cNvSpPr/>
          <p:nvPr/>
        </p:nvSpPr>
        <p:spPr>
          <a:xfrm>
            <a:off x="3448638" y="3633290"/>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8</a:t>
            </a:r>
          </a:p>
        </p:txBody>
      </p:sp>
      <p:sp>
        <p:nvSpPr>
          <p:cNvPr id="492" name="Oval 491">
            <a:extLst>
              <a:ext uri="{FF2B5EF4-FFF2-40B4-BE49-F238E27FC236}">
                <a16:creationId xmlns:a16="http://schemas.microsoft.com/office/drawing/2014/main" id="{6D45D04A-4AC4-42E1-85AA-276720DA954E}"/>
              </a:ext>
            </a:extLst>
          </p:cNvPr>
          <p:cNvSpPr/>
          <p:nvPr/>
        </p:nvSpPr>
        <p:spPr>
          <a:xfrm>
            <a:off x="6506470" y="364318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2</a:t>
            </a:r>
          </a:p>
        </p:txBody>
      </p:sp>
      <p:sp>
        <p:nvSpPr>
          <p:cNvPr id="494" name="Oval 493">
            <a:extLst>
              <a:ext uri="{FF2B5EF4-FFF2-40B4-BE49-F238E27FC236}">
                <a16:creationId xmlns:a16="http://schemas.microsoft.com/office/drawing/2014/main" id="{A909C07E-4706-43DA-8766-CA559839D250}"/>
              </a:ext>
            </a:extLst>
          </p:cNvPr>
          <p:cNvSpPr/>
          <p:nvPr/>
        </p:nvSpPr>
        <p:spPr>
          <a:xfrm>
            <a:off x="6300515" y="25147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dirty="0">
                <a:solidFill>
                  <a:prstClr val="black"/>
                </a:solidFill>
                <a:latin typeface="Calibri" panose="020F0502020204030204"/>
              </a:rPr>
              <a:t>7</a:t>
            </a:r>
          </a:p>
        </p:txBody>
      </p:sp>
      <p:sp>
        <p:nvSpPr>
          <p:cNvPr id="495" name="Oval 494">
            <a:extLst>
              <a:ext uri="{FF2B5EF4-FFF2-40B4-BE49-F238E27FC236}">
                <a16:creationId xmlns:a16="http://schemas.microsoft.com/office/drawing/2014/main" id="{0959A727-18C8-4E9B-B449-21E85538999A}"/>
              </a:ext>
            </a:extLst>
          </p:cNvPr>
          <p:cNvSpPr/>
          <p:nvPr/>
        </p:nvSpPr>
        <p:spPr>
          <a:xfrm>
            <a:off x="11609850" y="83024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3</a:t>
            </a:r>
          </a:p>
        </p:txBody>
      </p:sp>
      <p:sp>
        <p:nvSpPr>
          <p:cNvPr id="498" name="Oval 497">
            <a:extLst>
              <a:ext uri="{FF2B5EF4-FFF2-40B4-BE49-F238E27FC236}">
                <a16:creationId xmlns:a16="http://schemas.microsoft.com/office/drawing/2014/main" id="{526E0549-C21C-4431-8C49-A0D2156679D1}"/>
              </a:ext>
            </a:extLst>
          </p:cNvPr>
          <p:cNvSpPr/>
          <p:nvPr/>
        </p:nvSpPr>
        <p:spPr>
          <a:xfrm>
            <a:off x="4603002" y="346185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4</a:t>
            </a:r>
          </a:p>
        </p:txBody>
      </p:sp>
      <p:sp>
        <p:nvSpPr>
          <p:cNvPr id="499" name="Oval 498">
            <a:extLst>
              <a:ext uri="{FF2B5EF4-FFF2-40B4-BE49-F238E27FC236}">
                <a16:creationId xmlns:a16="http://schemas.microsoft.com/office/drawing/2014/main" id="{DB8968F8-D4E0-4CDE-919E-ED0889458F35}"/>
              </a:ext>
            </a:extLst>
          </p:cNvPr>
          <p:cNvSpPr/>
          <p:nvPr/>
        </p:nvSpPr>
        <p:spPr>
          <a:xfrm>
            <a:off x="2602934" y="546863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dirty="0">
                <a:solidFill>
                  <a:prstClr val="black"/>
                </a:solidFill>
                <a:latin typeface="Calibri" panose="020F0502020204030204"/>
              </a:rPr>
              <a:t>5</a:t>
            </a:r>
          </a:p>
        </p:txBody>
      </p:sp>
      <p:cxnSp>
        <p:nvCxnSpPr>
          <p:cNvPr id="500" name="Straight Arrow Connector 499">
            <a:extLst>
              <a:ext uri="{FF2B5EF4-FFF2-40B4-BE49-F238E27FC236}">
                <a16:creationId xmlns:a16="http://schemas.microsoft.com/office/drawing/2014/main" id="{03CAE6D2-9404-455B-B162-E5F9001878BA}"/>
              </a:ext>
            </a:extLst>
          </p:cNvPr>
          <p:cNvCxnSpPr>
            <a:cxnSpLocks/>
          </p:cNvCxnSpPr>
          <p:nvPr/>
        </p:nvCxnSpPr>
        <p:spPr>
          <a:xfrm flipV="1">
            <a:off x="3351282" y="3604765"/>
            <a:ext cx="617583" cy="650243"/>
          </a:xfrm>
          <a:prstGeom prst="straightConnector1">
            <a:avLst/>
          </a:prstGeom>
          <a:noFill/>
          <a:ln w="19050" cap="flat" cmpd="sng" algn="ctr">
            <a:solidFill>
              <a:srgbClr val="00B050"/>
            </a:solidFill>
            <a:prstDash val="solid"/>
            <a:miter lim="800000"/>
            <a:tailEnd type="triangle"/>
          </a:ln>
          <a:effectLst/>
        </p:spPr>
      </p:cxnSp>
      <p:grpSp>
        <p:nvGrpSpPr>
          <p:cNvPr id="501" name="Group 500">
            <a:extLst>
              <a:ext uri="{FF2B5EF4-FFF2-40B4-BE49-F238E27FC236}">
                <a16:creationId xmlns:a16="http://schemas.microsoft.com/office/drawing/2014/main" id="{8DF017AA-75A8-4BF9-B8C4-6F6816FEA7E7}"/>
              </a:ext>
            </a:extLst>
          </p:cNvPr>
          <p:cNvGrpSpPr/>
          <p:nvPr/>
        </p:nvGrpSpPr>
        <p:grpSpPr>
          <a:xfrm>
            <a:off x="2649629" y="4156166"/>
            <a:ext cx="871192" cy="760200"/>
            <a:chOff x="2649629" y="4156166"/>
            <a:chExt cx="871192" cy="76020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0200"/>
              <a:chOff x="2649629" y="4156161"/>
              <a:chExt cx="871192" cy="76019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07777"/>
              </a:xfrm>
              <a:prstGeom prst="rect">
                <a:avLst/>
              </a:prstGeom>
              <a:noFill/>
            </p:spPr>
            <p:txBody>
              <a:bodyPr wrap="square" lIns="0" rIns="0" rtlCol="0">
                <a:spAutoFit/>
              </a:bodyPr>
              <a:lstStyle/>
              <a:p>
                <a:pPr algn="ctr" defTabSz="914377">
                  <a:defRPr/>
                </a:pPr>
                <a:r>
                  <a:rPr lang="en-US" sz="700" kern="0" dirty="0">
                    <a:solidFill>
                      <a:schemeClr val="bg1"/>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grpSp>
        <p:nvGrpSpPr>
          <p:cNvPr id="508" name="Group 507">
            <a:extLst>
              <a:ext uri="{FF2B5EF4-FFF2-40B4-BE49-F238E27FC236}">
                <a16:creationId xmlns:a16="http://schemas.microsoft.com/office/drawing/2014/main" id="{7DC4F8CD-17EC-4229-826A-25B347D4FA64}"/>
              </a:ext>
            </a:extLst>
          </p:cNvPr>
          <p:cNvGrpSpPr/>
          <p:nvPr/>
        </p:nvGrpSpPr>
        <p:grpSpPr>
          <a:xfrm>
            <a:off x="7249779" y="3313434"/>
            <a:ext cx="1454120" cy="960951"/>
            <a:chOff x="7249779" y="3313432"/>
            <a:chExt cx="1454120" cy="960951"/>
          </a:xfrm>
        </p:grpSpPr>
        <p:sp>
          <p:nvSpPr>
            <p:cNvPr id="509" name="Rounded Rectangle 12">
              <a:extLst>
                <a:ext uri="{FF2B5EF4-FFF2-40B4-BE49-F238E27FC236}">
                  <a16:creationId xmlns:a16="http://schemas.microsoft.com/office/drawing/2014/main" id="{8BD3BAD7-3446-4668-BE81-75D1CE4D5338}"/>
                </a:ext>
              </a:extLst>
            </p:cNvPr>
            <p:cNvSpPr/>
            <p:nvPr/>
          </p:nvSpPr>
          <p:spPr>
            <a:xfrm>
              <a:off x="7249779" y="3313432"/>
              <a:ext cx="1454120" cy="960951"/>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10" name="TextBox 509">
              <a:extLst>
                <a:ext uri="{FF2B5EF4-FFF2-40B4-BE49-F238E27FC236}">
                  <a16:creationId xmlns:a16="http://schemas.microsoft.com/office/drawing/2014/main" id="{1263FF20-B82E-47C3-BD34-A8199DF15D66}"/>
                </a:ext>
              </a:extLst>
            </p:cNvPr>
            <p:cNvSpPr txBox="1"/>
            <p:nvPr/>
          </p:nvSpPr>
          <p:spPr>
            <a:xfrm>
              <a:off x="7368964" y="3903429"/>
              <a:ext cx="1215751" cy="304204"/>
            </a:xfrm>
            <a:prstGeom prst="rect">
              <a:avLst/>
            </a:prstGeom>
          </p:spPr>
          <p:txBody>
            <a:bodyPr vert="horz" wrap="square" lIns="89568" tIns="89568" rIns="89568" bIns="89568" rtlCol="0" anchor="t">
              <a:noAutofit/>
            </a:bodyPr>
            <a:lstStyle/>
            <a:p>
              <a:pPr algn="ctr" defTabSz="878369">
                <a:defRPr/>
              </a:pPr>
              <a:endParaRPr lang="en-US" sz="1200" b="1" i="1" kern="0" dirty="0">
                <a:solidFill>
                  <a:srgbClr val="FFC000"/>
                </a:solidFill>
                <a:latin typeface="Calibri" panose="020F0502020204030204"/>
              </a:endParaRPr>
            </a:p>
          </p:txBody>
        </p:sp>
        <p:pic>
          <p:nvPicPr>
            <p:cNvPr id="511" name="Picture 2" descr="https://ngeor.files.wordpress.com/2017/11/helm-small.png">
              <a:extLst>
                <a:ext uri="{FF2B5EF4-FFF2-40B4-BE49-F238E27FC236}">
                  <a16:creationId xmlns:a16="http://schemas.microsoft.com/office/drawing/2014/main" id="{9CD00E3D-5F22-4B77-AE45-EB3531771525}"/>
                </a:ext>
              </a:extLst>
            </p:cNvPr>
            <p:cNvPicPr>
              <a:picLocks noChangeAspect="1" noChangeArrowheads="1"/>
            </p:cNvPicPr>
            <p:nvPr/>
          </p:nvPicPr>
          <p:blipFill>
            <a:blip r:embed="rId23">
              <a:lum bright="70000" contrast="-70000"/>
              <a:extLst>
                <a:ext uri="{BEBA8EAE-BF5A-486C-A8C5-ECC9F3942E4B}">
                  <a14:imgProps xmlns:a14="http://schemas.microsoft.com/office/drawing/2010/main">
                    <a14:imgLayer r:embed="rId24">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7623259" y="3383928"/>
              <a:ext cx="707160" cy="733145"/>
            </a:xfrm>
            <a:prstGeom prst="rect">
              <a:avLst/>
            </a:prstGeom>
            <a:noFill/>
            <a:extLst>
              <a:ext uri="{909E8E84-426E-40DD-AFC4-6F175D3DCCD1}">
                <a14:hiddenFill xmlns:a14="http://schemas.microsoft.com/office/drawing/2010/main">
                  <a:solidFill>
                    <a:srgbClr val="FFFFFF"/>
                  </a:solidFill>
                </a14:hiddenFill>
              </a:ext>
            </a:extLst>
          </p:spPr>
        </p:pic>
      </p:grpSp>
      <p:sp>
        <p:nvSpPr>
          <p:cNvPr id="513" name="Oval 512">
            <a:extLst>
              <a:ext uri="{FF2B5EF4-FFF2-40B4-BE49-F238E27FC236}">
                <a16:creationId xmlns:a16="http://schemas.microsoft.com/office/drawing/2014/main" id="{884357A2-1538-40B0-89E6-8F99E9CA0524}"/>
              </a:ext>
            </a:extLst>
          </p:cNvPr>
          <p:cNvSpPr/>
          <p:nvPr/>
        </p:nvSpPr>
        <p:spPr>
          <a:xfrm>
            <a:off x="8842190" y="3239501"/>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6</a:t>
            </a:r>
          </a:p>
        </p:txBody>
      </p:sp>
      <p:pic>
        <p:nvPicPr>
          <p:cNvPr id="100" name="ACR Build">
            <a:extLst>
              <a:ext uri="{FF2B5EF4-FFF2-40B4-BE49-F238E27FC236}">
                <a16:creationId xmlns:a16="http://schemas.microsoft.com/office/drawing/2014/main" id="{BE8D4BE8-6D3E-4E92-8C04-26435204DB4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17477" y="3717687"/>
            <a:ext cx="498008" cy="498008"/>
          </a:xfrm>
          <a:prstGeom prst="rect">
            <a:avLst/>
          </a:prstGeom>
        </p:spPr>
      </p:pic>
      <p:sp>
        <p:nvSpPr>
          <p:cNvPr id="2" name="Rectangle 1">
            <a:extLst>
              <a:ext uri="{FF2B5EF4-FFF2-40B4-BE49-F238E27FC236}">
                <a16:creationId xmlns:a16="http://schemas.microsoft.com/office/drawing/2014/main" id="{1C3D80A4-81F7-43A6-8708-062FADE2D287}"/>
              </a:ext>
            </a:extLst>
          </p:cNvPr>
          <p:cNvSpPr/>
          <p:nvPr/>
        </p:nvSpPr>
        <p:spPr>
          <a:xfrm>
            <a:off x="9365278" y="6105355"/>
            <a:ext cx="2166200" cy="369332"/>
          </a:xfrm>
          <a:prstGeom prst="rect">
            <a:avLst/>
          </a:prstGeom>
          <a:solidFill>
            <a:srgbClr val="505050"/>
          </a:solidFill>
        </p:spPr>
        <p:txBody>
          <a:bodyPr wrap="square">
            <a:spAutoFit/>
          </a:bodyPr>
          <a:lstStyle/>
          <a:p>
            <a:pPr defTabSz="914377">
              <a:defRPr/>
            </a:pPr>
            <a:r>
              <a:rPr lang="en-US" sz="1800" b="1" i="1" kern="0" dirty="0">
                <a:solidFill>
                  <a:srgbClr val="FFC000"/>
                </a:solidFill>
                <a:latin typeface="Calibri" panose="020F0502020204030204"/>
              </a:rPr>
              <a:t>* Work in progress</a:t>
            </a:r>
          </a:p>
        </p:txBody>
      </p:sp>
      <p:pic>
        <p:nvPicPr>
          <p:cNvPr id="128" name="Picture 2" descr="Image result for azure security center logo">
            <a:extLst>
              <a:ext uri="{FF2B5EF4-FFF2-40B4-BE49-F238E27FC236}">
                <a16:creationId xmlns:a16="http://schemas.microsoft.com/office/drawing/2014/main" id="{01AF9128-DC57-4079-A101-6342E4DC89C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2173691"/>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Image result for azure security center logo">
            <a:extLst>
              <a:ext uri="{FF2B5EF4-FFF2-40B4-BE49-F238E27FC236}">
                <a16:creationId xmlns:a16="http://schemas.microsoft.com/office/drawing/2014/main" id="{79821F4D-14FA-484E-9641-721DB3E4ED6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2791910"/>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Image result for azure security center logo">
            <a:extLst>
              <a:ext uri="{FF2B5EF4-FFF2-40B4-BE49-F238E27FC236}">
                <a16:creationId xmlns:a16="http://schemas.microsoft.com/office/drawing/2014/main" id="{0DAB7751-6CF5-49DB-B856-C3CBA16E7D8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3410129"/>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Image result for azure security center logo">
            <a:extLst>
              <a:ext uri="{FF2B5EF4-FFF2-40B4-BE49-F238E27FC236}">
                <a16:creationId xmlns:a16="http://schemas.microsoft.com/office/drawing/2014/main" id="{17F9D36A-9B98-472E-89F4-0FF14BD951C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4028348"/>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mage result for azure security center logo">
            <a:extLst>
              <a:ext uri="{FF2B5EF4-FFF2-40B4-BE49-F238E27FC236}">
                <a16:creationId xmlns:a16="http://schemas.microsoft.com/office/drawing/2014/main" id="{510D8479-E566-417F-8915-87029654AAE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4646567"/>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Image result for azure security center logo">
            <a:extLst>
              <a:ext uri="{FF2B5EF4-FFF2-40B4-BE49-F238E27FC236}">
                <a16:creationId xmlns:a16="http://schemas.microsoft.com/office/drawing/2014/main" id="{954B2697-15C7-47B8-89B9-7E2C1C9E849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5264788"/>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4"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7">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575069" y="3910889"/>
            <a:ext cx="318499" cy="3184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6DFA745-1858-4F6F-BFA3-4FD89F3F7CA1}"/>
              </a:ext>
            </a:extLst>
          </p:cNvPr>
          <p:cNvGrpSpPr/>
          <p:nvPr/>
        </p:nvGrpSpPr>
        <p:grpSpPr>
          <a:xfrm>
            <a:off x="3913058" y="3363628"/>
            <a:ext cx="757277" cy="331137"/>
            <a:chOff x="3913058" y="3363628"/>
            <a:chExt cx="757277" cy="331137"/>
          </a:xfrm>
        </p:grpSpPr>
        <p:grpSp>
          <p:nvGrpSpPr>
            <p:cNvPr id="3" name="Group 2">
              <a:extLst>
                <a:ext uri="{FF2B5EF4-FFF2-40B4-BE49-F238E27FC236}">
                  <a16:creationId xmlns:a16="http://schemas.microsoft.com/office/drawing/2014/main" id="{7D83BE58-C896-4953-B8C8-74505616E315}"/>
                </a:ext>
              </a:extLst>
            </p:cNvPr>
            <p:cNvGrpSpPr/>
            <p:nvPr/>
          </p:nvGrpSpPr>
          <p:grpSpPr>
            <a:xfrm>
              <a:off x="3913058" y="3401525"/>
              <a:ext cx="757277" cy="293240"/>
              <a:chOff x="3913058" y="3401525"/>
              <a:chExt cx="757277" cy="293240"/>
            </a:xfrm>
          </p:grpSpPr>
          <p:pic>
            <p:nvPicPr>
              <p:cNvPr id="140" name="Picture 139">
                <a:extLst>
                  <a:ext uri="{FF2B5EF4-FFF2-40B4-BE49-F238E27FC236}">
                    <a16:creationId xmlns:a16="http://schemas.microsoft.com/office/drawing/2014/main" id="{4E2BD439-9229-41AA-A129-73FF471ED4A1}"/>
                  </a:ext>
                </a:extLst>
              </p:cNvPr>
              <p:cNvPicPr>
                <a:picLocks noChangeAspect="1"/>
              </p:cNvPicPr>
              <p:nvPr/>
            </p:nvPicPr>
            <p:blipFill>
              <a:blip r:embed="rId28">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141" name="TextBox 140">
                <a:extLst>
                  <a:ext uri="{FF2B5EF4-FFF2-40B4-BE49-F238E27FC236}">
                    <a16:creationId xmlns:a16="http://schemas.microsoft.com/office/drawing/2014/main" id="{83B5EE75-B78D-46F1-A38F-E856B20E7509}"/>
                  </a:ext>
                </a:extLst>
              </p:cNvPr>
              <p:cNvSpPr txBox="1"/>
              <p:nvPr/>
            </p:nvSpPr>
            <p:spPr>
              <a:xfrm>
                <a:off x="4054591" y="3417766"/>
                <a:ext cx="615744" cy="276999"/>
              </a:xfrm>
              <a:prstGeom prst="rect">
                <a:avLst/>
              </a:prstGeom>
              <a:noFill/>
            </p:spPr>
            <p:txBody>
              <a:bodyPr wrap="square" rtlCol="0">
                <a:spAutoFit/>
              </a:bodyPr>
              <a:lstStyle/>
              <a:p>
                <a:pPr algn="ctr" defTabSz="914377">
                  <a:defRPr/>
                </a:pPr>
                <a:r>
                  <a:rPr lang="en-US" sz="600" kern="0" dirty="0">
                    <a:solidFill>
                      <a:srgbClr val="FFC000"/>
                    </a:solidFill>
                    <a:latin typeface="Calibri" panose="020F0502020204030204"/>
                  </a:rPr>
                  <a:t>Base Image Index</a:t>
                </a:r>
              </a:p>
            </p:txBody>
          </p:sp>
        </p:grpSp>
        <p:sp>
          <p:nvSpPr>
            <p:cNvPr id="144" name="Lightning Bolt 143">
              <a:extLst>
                <a:ext uri="{FF2B5EF4-FFF2-40B4-BE49-F238E27FC236}">
                  <a16:creationId xmlns:a16="http://schemas.microsoft.com/office/drawing/2014/main" id="{CA559B9C-D5FF-4638-A662-BB1A4D634BAF}"/>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Tree>
    <p:extLst>
      <p:ext uri="{BB962C8B-B14F-4D97-AF65-F5344CB8AC3E}">
        <p14:creationId xmlns:p14="http://schemas.microsoft.com/office/powerpoint/2010/main" val="403188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484"/>
                                        </p:tgtEl>
                                        <p:attrNameLst>
                                          <p:attrName>style.visibility</p:attrName>
                                        </p:attrNameLst>
                                      </p:cBhvr>
                                      <p:to>
                                        <p:strVal val="visible"/>
                                      </p:to>
                                    </p:set>
                                    <p:animEffect transition="in" filter="wipe(up)">
                                      <p:cBhvr>
                                        <p:cTn id="19" dur="500"/>
                                        <p:tgtEl>
                                          <p:spTgt spid="48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500"/>
                                        <p:tgtEl>
                                          <p:spTgt spid="1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5"/>
                                        </p:tgtEl>
                                        <p:attrNameLst>
                                          <p:attrName>style.visibility</p:attrName>
                                        </p:attrNameLst>
                                      </p:cBhvr>
                                      <p:to>
                                        <p:strVal val="visible"/>
                                      </p:to>
                                    </p:set>
                                    <p:animEffect transition="in" filter="fade">
                                      <p:cBhvr>
                                        <p:cTn id="28" dur="500"/>
                                        <p:tgtEl>
                                          <p:spTgt spid="495"/>
                                        </p:tgtEl>
                                      </p:cBhvr>
                                    </p:animEffect>
                                  </p:childTnLst>
                                </p:cTn>
                              </p:par>
                              <p:par>
                                <p:cTn id="29" presetID="10" presetClass="entr" presetSubtype="0" fill="hold" nodeType="with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fade">
                                      <p:cBhvr>
                                        <p:cTn id="31" dur="500"/>
                                        <p:tgtEl>
                                          <p:spTgt spid="479"/>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482"/>
                                        </p:tgtEl>
                                        <p:attrNameLst>
                                          <p:attrName>style.visibility</p:attrName>
                                        </p:attrNameLst>
                                      </p:cBhvr>
                                      <p:to>
                                        <p:strVal val="visible"/>
                                      </p:to>
                                    </p:set>
                                    <p:animEffect transition="in" filter="wipe(up)">
                                      <p:cBhvr>
                                        <p:cTn id="34" dur="500"/>
                                        <p:tgtEl>
                                          <p:spTgt spid="482"/>
                                        </p:tgtEl>
                                      </p:cBhvr>
                                    </p:animEffect>
                                  </p:childTnLst>
                                </p:cTn>
                              </p:par>
                              <p:par>
                                <p:cTn id="35" presetID="10" presetClass="entr" presetSubtype="0" fill="hold" nodeType="withEffect">
                                  <p:stCondLst>
                                    <p:cond delay="75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10" presetClass="entr" presetSubtype="0" fill="hold" nodeType="withEffect">
                                  <p:stCondLst>
                                    <p:cond delay="100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nodeType="withEffect">
                                  <p:stCondLst>
                                    <p:cond delay="125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nodeType="withEffect">
                                  <p:stCondLst>
                                    <p:cond delay="1500"/>
                                  </p:stCondLst>
                                  <p:childTnLst>
                                    <p:set>
                                      <p:cBhvr>
                                        <p:cTn id="45" dur="1" fill="hold">
                                          <p:stCondLst>
                                            <p:cond delay="0"/>
                                          </p:stCondLst>
                                        </p:cTn>
                                        <p:tgtEl>
                                          <p:spTgt spid="131"/>
                                        </p:tgtEl>
                                        <p:attrNameLst>
                                          <p:attrName>style.visibility</p:attrName>
                                        </p:attrNameLst>
                                      </p:cBhvr>
                                      <p:to>
                                        <p:strVal val="visible"/>
                                      </p:to>
                                    </p:set>
                                    <p:animEffect transition="in" filter="fade">
                                      <p:cBhvr>
                                        <p:cTn id="46" dur="500"/>
                                        <p:tgtEl>
                                          <p:spTgt spid="131"/>
                                        </p:tgtEl>
                                      </p:cBhvr>
                                    </p:animEffect>
                                  </p:childTnLst>
                                </p:cTn>
                              </p:par>
                              <p:par>
                                <p:cTn id="47" presetID="10" presetClass="entr" presetSubtype="0" fill="hold" nodeType="withEffect">
                                  <p:stCondLst>
                                    <p:cond delay="175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par>
                                <p:cTn id="50" presetID="10" presetClass="entr" presetSubtype="0" fill="hold" nodeType="withEffect">
                                  <p:stCondLst>
                                    <p:cond delay="200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8"/>
                                        </p:tgtEl>
                                        <p:attrNameLst>
                                          <p:attrName>style.visibility</p:attrName>
                                        </p:attrNameLst>
                                      </p:cBhvr>
                                      <p:to>
                                        <p:strVal val="visible"/>
                                      </p:to>
                                    </p:set>
                                    <p:animEffect transition="in" filter="fade">
                                      <p:cBhvr>
                                        <p:cTn id="57" dur="500"/>
                                        <p:tgtEl>
                                          <p:spTgt spid="498"/>
                                        </p:tgtEl>
                                      </p:cBhvr>
                                    </p:animEffect>
                                  </p:childTnLst>
                                </p:cTn>
                              </p:par>
                              <p:par>
                                <p:cTn id="58" presetID="10" presetClass="entr" presetSubtype="0" fill="hold" nodeType="withEffect">
                                  <p:stCondLst>
                                    <p:cond delay="0"/>
                                  </p:stCondLst>
                                  <p:childTnLst>
                                    <p:set>
                                      <p:cBhvr>
                                        <p:cTn id="59" dur="1" fill="hold">
                                          <p:stCondLst>
                                            <p:cond delay="0"/>
                                          </p:stCondLst>
                                        </p:cTn>
                                        <p:tgtEl>
                                          <p:spTgt spid="466"/>
                                        </p:tgtEl>
                                        <p:attrNameLst>
                                          <p:attrName>style.visibility</p:attrName>
                                        </p:attrNameLst>
                                      </p:cBhvr>
                                      <p:to>
                                        <p:strVal val="visible"/>
                                      </p:to>
                                    </p:set>
                                    <p:animEffect transition="in" filter="fade">
                                      <p:cBhvr>
                                        <p:cTn id="60" dur="500"/>
                                        <p:tgtEl>
                                          <p:spTgt spid="466"/>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99"/>
                                        </p:tgtEl>
                                        <p:attrNameLst>
                                          <p:attrName>style.visibility</p:attrName>
                                        </p:attrNameLst>
                                      </p:cBhvr>
                                      <p:to>
                                        <p:strVal val="visible"/>
                                      </p:to>
                                    </p:set>
                                    <p:animEffect transition="in" filter="fade">
                                      <p:cBhvr>
                                        <p:cTn id="68" dur="500"/>
                                        <p:tgtEl>
                                          <p:spTgt spid="499"/>
                                        </p:tgtEl>
                                      </p:cBhvr>
                                    </p:animEffect>
                                  </p:childTnLst>
                                </p:cTn>
                              </p:par>
                              <p:par>
                                <p:cTn id="69" presetID="22" presetClass="entr" presetSubtype="8" fill="hold" nodeType="withEffect">
                                  <p:stCondLst>
                                    <p:cond delay="0"/>
                                  </p:stCondLst>
                                  <p:childTnLst>
                                    <p:set>
                                      <p:cBhvr>
                                        <p:cTn id="70" dur="1" fill="hold">
                                          <p:stCondLst>
                                            <p:cond delay="0"/>
                                          </p:stCondLst>
                                        </p:cTn>
                                        <p:tgtEl>
                                          <p:spTgt spid="489"/>
                                        </p:tgtEl>
                                        <p:attrNameLst>
                                          <p:attrName>style.visibility</p:attrName>
                                        </p:attrNameLst>
                                      </p:cBhvr>
                                      <p:to>
                                        <p:strVal val="visible"/>
                                      </p:to>
                                    </p:set>
                                    <p:animEffect transition="in" filter="wipe(left)">
                                      <p:cBhvr>
                                        <p:cTn id="71" dur="500"/>
                                        <p:tgtEl>
                                          <p:spTgt spid="48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13"/>
                                        </p:tgtEl>
                                        <p:attrNameLst>
                                          <p:attrName>style.visibility</p:attrName>
                                        </p:attrNameLst>
                                      </p:cBhvr>
                                      <p:to>
                                        <p:strVal val="visible"/>
                                      </p:to>
                                    </p:set>
                                    <p:animEffect transition="in" filter="fade">
                                      <p:cBhvr>
                                        <p:cTn id="76" dur="500"/>
                                        <p:tgtEl>
                                          <p:spTgt spid="513"/>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508"/>
                                        </p:tgtEl>
                                        <p:attrNameLst>
                                          <p:attrName>style.visibility</p:attrName>
                                        </p:attrNameLst>
                                      </p:cBhvr>
                                      <p:to>
                                        <p:strVal val="visible"/>
                                      </p:to>
                                    </p:set>
                                    <p:animEffect transition="in" filter="fade">
                                      <p:cBhvr>
                                        <p:cTn id="80" dur="500"/>
                                        <p:tgtEl>
                                          <p:spTgt spid="50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94"/>
                                        </p:tgtEl>
                                        <p:attrNameLst>
                                          <p:attrName>style.visibility</p:attrName>
                                        </p:attrNameLst>
                                      </p:cBhvr>
                                      <p:to>
                                        <p:strVal val="visible"/>
                                      </p:to>
                                    </p:set>
                                    <p:animEffect transition="in" filter="fade">
                                      <p:cBhvr>
                                        <p:cTn id="85" dur="500"/>
                                        <p:tgtEl>
                                          <p:spTgt spid="494"/>
                                        </p:tgtEl>
                                      </p:cBhvr>
                                    </p:animEffect>
                                  </p:childTnLst>
                                </p:cTn>
                              </p:par>
                              <p:par>
                                <p:cTn id="86" presetID="22" presetClass="entr" presetSubtype="1" fill="hold" nodeType="withEffect">
                                  <p:stCondLst>
                                    <p:cond delay="0"/>
                                  </p:stCondLst>
                                  <p:childTnLst>
                                    <p:set>
                                      <p:cBhvr>
                                        <p:cTn id="87" dur="1" fill="hold">
                                          <p:stCondLst>
                                            <p:cond delay="0"/>
                                          </p:stCondLst>
                                        </p:cTn>
                                        <p:tgtEl>
                                          <p:spTgt spid="487"/>
                                        </p:tgtEl>
                                        <p:attrNameLst>
                                          <p:attrName>style.visibility</p:attrName>
                                        </p:attrNameLst>
                                      </p:cBhvr>
                                      <p:to>
                                        <p:strVal val="visible"/>
                                      </p:to>
                                    </p:set>
                                    <p:animEffect transition="in" filter="wipe(up)">
                                      <p:cBhvr>
                                        <p:cTn id="88" dur="500"/>
                                        <p:tgtEl>
                                          <p:spTgt spid="487"/>
                                        </p:tgtEl>
                                      </p:cBhvr>
                                    </p:animEffect>
                                  </p:childTnLst>
                                </p:cTn>
                              </p:par>
                            </p:childTnLst>
                          </p:cTn>
                        </p:par>
                        <p:par>
                          <p:cTn id="89" fill="hold">
                            <p:stCondLst>
                              <p:cond delay="500"/>
                            </p:stCondLst>
                            <p:childTnLst>
                              <p:par>
                                <p:cTn id="90" presetID="22" presetClass="entr" presetSubtype="1" fill="hold" grpId="0"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up)">
                                      <p:cBhvr>
                                        <p:cTn id="92" dur="500"/>
                                        <p:tgtEl>
                                          <p:spTgt spid="48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489"/>
                                        </p:tgtEl>
                                      </p:cBhvr>
                                    </p:animEffect>
                                    <p:set>
                                      <p:cBhvr>
                                        <p:cTn id="97" dur="1" fill="hold">
                                          <p:stCondLst>
                                            <p:cond delay="499"/>
                                          </p:stCondLst>
                                        </p:cTn>
                                        <p:tgtEl>
                                          <p:spTgt spid="489"/>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422"/>
                                        </p:tgtEl>
                                      </p:cBhvr>
                                    </p:animEffect>
                                    <p:set>
                                      <p:cBhvr>
                                        <p:cTn id="100" dur="1" fill="hold">
                                          <p:stCondLst>
                                            <p:cond delay="499"/>
                                          </p:stCondLst>
                                        </p:cTn>
                                        <p:tgtEl>
                                          <p:spTgt spid="422"/>
                                        </p:tgtEl>
                                        <p:attrNameLst>
                                          <p:attrName>style.visibility</p:attrName>
                                        </p:attrNameLst>
                                      </p:cBhvr>
                                      <p:to>
                                        <p:strVal val="hidden"/>
                                      </p:to>
                                    </p:set>
                                  </p:childTnLst>
                                </p:cTn>
                              </p:par>
                              <p:par>
                                <p:cTn id="101" presetID="10" presetClass="exit" presetSubtype="0" fill="hold" grpId="0" nodeType="withEffect" nodePh="1">
                                  <p:stCondLst>
                                    <p:cond delay="0"/>
                                  </p:stCondLst>
                                  <p:endCondLst>
                                    <p:cond evt="begin" delay="0">
                                      <p:tn val="101"/>
                                    </p:cond>
                                  </p:endCondLst>
                                  <p:childTnLst>
                                    <p:animEffect transition="out" filter="fade">
                                      <p:cBhvr>
                                        <p:cTn id="102" dur="500"/>
                                        <p:tgtEl>
                                          <p:spTgt spid="448"/>
                                        </p:tgtEl>
                                      </p:cBhvr>
                                    </p:animEffect>
                                    <p:set>
                                      <p:cBhvr>
                                        <p:cTn id="103" dur="1" fill="hold">
                                          <p:stCondLst>
                                            <p:cond delay="499"/>
                                          </p:stCondLst>
                                        </p:cTn>
                                        <p:tgtEl>
                                          <p:spTgt spid="44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50"/>
                                        </p:tgtEl>
                                      </p:cBhvr>
                                    </p:animEffect>
                                    <p:set>
                                      <p:cBhvr>
                                        <p:cTn id="106" dur="1" fill="hold">
                                          <p:stCondLst>
                                            <p:cond delay="499"/>
                                          </p:stCondLst>
                                        </p:cTn>
                                        <p:tgtEl>
                                          <p:spTgt spid="450"/>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499"/>
                                        </p:tgtEl>
                                      </p:cBhvr>
                                    </p:animEffect>
                                    <p:set>
                                      <p:cBhvr>
                                        <p:cTn id="109" dur="1" fill="hold">
                                          <p:stCondLst>
                                            <p:cond delay="499"/>
                                          </p:stCondLst>
                                        </p:cTn>
                                        <p:tgtEl>
                                          <p:spTgt spid="49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02"/>
                                        </p:tgtEl>
                                      </p:cBhvr>
                                    </p:animEffect>
                                    <p:set>
                                      <p:cBhvr>
                                        <p:cTn id="112" dur="1" fill="hold">
                                          <p:stCondLst>
                                            <p:cond delay="499"/>
                                          </p:stCondLst>
                                        </p:cTn>
                                        <p:tgtEl>
                                          <p:spTgt spid="102"/>
                                        </p:tgtEl>
                                        <p:attrNameLst>
                                          <p:attrName>style.visibility</p:attrName>
                                        </p:attrNameLst>
                                      </p:cBhvr>
                                      <p:to>
                                        <p:strVal val="hidden"/>
                                      </p:to>
                                    </p:se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491"/>
                                        </p:tgtEl>
                                        <p:attrNameLst>
                                          <p:attrName>style.visibility</p:attrName>
                                        </p:attrNameLst>
                                      </p:cBhvr>
                                      <p:to>
                                        <p:strVal val="visible"/>
                                      </p:to>
                                    </p:set>
                                    <p:animEffect transition="in" filter="fade">
                                      <p:cBhvr>
                                        <p:cTn id="116" dur="500"/>
                                        <p:tgtEl>
                                          <p:spTgt spid="491"/>
                                        </p:tgtEl>
                                      </p:cBhvr>
                                    </p:animEffect>
                                  </p:childTnLst>
                                </p:cTn>
                              </p:par>
                              <p:par>
                                <p:cTn id="117" presetID="10" presetClass="entr" presetSubtype="0" fill="hold" nodeType="withEffect">
                                  <p:stCondLst>
                                    <p:cond delay="0"/>
                                  </p:stCondLst>
                                  <p:childTnLst>
                                    <p:set>
                                      <p:cBhvr>
                                        <p:cTn id="118" dur="1" fill="hold">
                                          <p:stCondLst>
                                            <p:cond delay="0"/>
                                          </p:stCondLst>
                                        </p:cTn>
                                        <p:tgtEl>
                                          <p:spTgt spid="474"/>
                                        </p:tgtEl>
                                        <p:attrNameLst>
                                          <p:attrName>style.visibility</p:attrName>
                                        </p:attrNameLst>
                                      </p:cBhvr>
                                      <p:to>
                                        <p:strVal val="visible"/>
                                      </p:to>
                                    </p:set>
                                    <p:animEffect transition="in" filter="fade">
                                      <p:cBhvr>
                                        <p:cTn id="119" dur="500"/>
                                        <p:tgtEl>
                                          <p:spTgt spid="474"/>
                                        </p:tgtEl>
                                      </p:cBhvr>
                                    </p:animEffect>
                                  </p:childTnLst>
                                </p:cTn>
                              </p:par>
                              <p:par>
                                <p:cTn id="120" presetID="10" presetClass="entr" presetSubtype="0" fill="hold" nodeType="withEffect">
                                  <p:stCondLst>
                                    <p:cond delay="0"/>
                                  </p:stCondLst>
                                  <p:childTnLst>
                                    <p:set>
                                      <p:cBhvr>
                                        <p:cTn id="121" dur="1" fill="hold">
                                          <p:stCondLst>
                                            <p:cond delay="0"/>
                                          </p:stCondLst>
                                        </p:cTn>
                                        <p:tgtEl>
                                          <p:spTgt spid="501"/>
                                        </p:tgtEl>
                                        <p:attrNameLst>
                                          <p:attrName>style.visibility</p:attrName>
                                        </p:attrNameLst>
                                      </p:cBhvr>
                                      <p:to>
                                        <p:strVal val="visible"/>
                                      </p:to>
                                    </p:set>
                                    <p:animEffect transition="in" filter="fade">
                                      <p:cBhvr>
                                        <p:cTn id="122" dur="500"/>
                                        <p:tgtEl>
                                          <p:spTgt spid="501"/>
                                        </p:tgtEl>
                                      </p:cBhvr>
                                    </p:animEffect>
                                  </p:childTnLst>
                                </p:cTn>
                              </p:par>
                              <p:par>
                                <p:cTn id="123" presetID="10" presetClass="entr" presetSubtype="0"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fade">
                                      <p:cBhvr>
                                        <p:cTn id="125" dur="500"/>
                                        <p:tgtEl>
                                          <p:spTgt spid="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fade">
                                      <p:cBhvr>
                                        <p:cTn id="130" dur="500"/>
                                        <p:tgtEl>
                                          <p:spTgt spid="96"/>
                                        </p:tgtEl>
                                      </p:cBhvr>
                                    </p:animEffect>
                                  </p:childTnLst>
                                </p:cTn>
                              </p:par>
                              <p:par>
                                <p:cTn id="131" presetID="42" presetClass="path" presetSubtype="0" accel="50000" decel="50000" fill="hold" nodeType="withEffect">
                                  <p:stCondLst>
                                    <p:cond delay="0"/>
                                  </p:stCondLst>
                                  <p:childTnLst>
                                    <p:animMotion origin="layout" path="M -4.79167E-6 -4.07407E-6 L 0.21706 0.01019 " pathEditMode="relative" rAng="0" ptsTypes="AA">
                                      <p:cBhvr>
                                        <p:cTn id="132" dur="1500" fill="hold"/>
                                        <p:tgtEl>
                                          <p:spTgt spid="96"/>
                                        </p:tgtEl>
                                        <p:attrNameLst>
                                          <p:attrName>ppt_x</p:attrName>
                                          <p:attrName>ppt_y</p:attrName>
                                        </p:attrNameLst>
                                      </p:cBhvr>
                                      <p:rCtr x="10846" y="509"/>
                                    </p:animMotion>
                                  </p:childTnLst>
                                </p:cTn>
                              </p:par>
                              <p:par>
                                <p:cTn id="133" presetID="10" presetClass="exit" presetSubtype="0" fill="hold" nodeType="withEffect">
                                  <p:stCondLst>
                                    <p:cond delay="1100"/>
                                  </p:stCondLst>
                                  <p:childTnLst>
                                    <p:animEffect transition="out" filter="fade">
                                      <p:cBhvr>
                                        <p:cTn id="134" dur="500"/>
                                        <p:tgtEl>
                                          <p:spTgt spid="96"/>
                                        </p:tgtEl>
                                      </p:cBhvr>
                                    </p:animEffect>
                                    <p:set>
                                      <p:cBhvr>
                                        <p:cTn id="135" dur="1" fill="hold">
                                          <p:stCondLst>
                                            <p:cond delay="499"/>
                                          </p:stCondLst>
                                        </p:cTn>
                                        <p:tgtEl>
                                          <p:spTgt spid="96"/>
                                        </p:tgtEl>
                                        <p:attrNameLst>
                                          <p:attrName>style.visibility</p:attrName>
                                        </p:attrNameLst>
                                      </p:cBhvr>
                                      <p:to>
                                        <p:strVal val="hidden"/>
                                      </p:to>
                                    </p:set>
                                  </p:childTnLst>
                                </p:cTn>
                              </p:par>
                              <p:par>
                                <p:cTn id="136" presetID="22" presetClass="entr" presetSubtype="8" fill="hold" nodeType="withEffect">
                                  <p:stCondLst>
                                    <p:cond delay="1750"/>
                                  </p:stCondLst>
                                  <p:childTnLst>
                                    <p:set>
                                      <p:cBhvr>
                                        <p:cTn id="137" dur="1" fill="hold">
                                          <p:stCondLst>
                                            <p:cond delay="0"/>
                                          </p:stCondLst>
                                        </p:cTn>
                                        <p:tgtEl>
                                          <p:spTgt spid="473"/>
                                        </p:tgtEl>
                                        <p:attrNameLst>
                                          <p:attrName>style.visibility</p:attrName>
                                        </p:attrNameLst>
                                      </p:cBhvr>
                                      <p:to>
                                        <p:strVal val="visible"/>
                                      </p:to>
                                    </p:set>
                                    <p:animEffect transition="in" filter="wipe(left)">
                                      <p:cBhvr>
                                        <p:cTn id="138" dur="500"/>
                                        <p:tgtEl>
                                          <p:spTgt spid="473"/>
                                        </p:tgtEl>
                                      </p:cBhvr>
                                    </p:animEffect>
                                  </p:childTnLst>
                                </p:cTn>
                              </p:par>
                              <p:par>
                                <p:cTn id="139" presetID="10" presetClass="entr" presetSubtype="0" fill="hold" nodeType="withEffect">
                                  <p:stCondLst>
                                    <p:cond delay="1100"/>
                                  </p:stCondLst>
                                  <p:childTnLst>
                                    <p:set>
                                      <p:cBhvr>
                                        <p:cTn id="140" dur="1" fill="hold">
                                          <p:stCondLst>
                                            <p:cond delay="0"/>
                                          </p:stCondLst>
                                        </p:cTn>
                                        <p:tgtEl>
                                          <p:spTgt spid="95"/>
                                        </p:tgtEl>
                                        <p:attrNameLst>
                                          <p:attrName>style.visibility</p:attrName>
                                        </p:attrNameLst>
                                      </p:cBhvr>
                                      <p:to>
                                        <p:strVal val="visible"/>
                                      </p:to>
                                    </p:set>
                                    <p:animEffect transition="in" filter="fade">
                                      <p:cBhvr>
                                        <p:cTn id="141" dur="500"/>
                                        <p:tgtEl>
                                          <p:spTgt spid="95"/>
                                        </p:tgtEl>
                                      </p:cBhvr>
                                    </p:animEffect>
                                  </p:childTnLst>
                                </p:cTn>
                              </p:par>
                              <p:par>
                                <p:cTn id="142" presetID="42" presetClass="path" presetSubtype="0" accel="50000" decel="50000" fill="hold" nodeType="withEffect">
                                  <p:stCondLst>
                                    <p:cond delay="1000"/>
                                  </p:stCondLst>
                                  <p:childTnLst>
                                    <p:animMotion origin="layout" path="M 5E-6 0.00394 L 0.21042 0.10996 " pathEditMode="relative" rAng="0" ptsTypes="AA">
                                      <p:cBhvr>
                                        <p:cTn id="143" dur="1500" fill="hold"/>
                                        <p:tgtEl>
                                          <p:spTgt spid="95"/>
                                        </p:tgtEl>
                                        <p:attrNameLst>
                                          <p:attrName>ppt_x</p:attrName>
                                          <p:attrName>ppt_y</p:attrName>
                                        </p:attrNameLst>
                                      </p:cBhvr>
                                      <p:rCtr x="10521" y="5301"/>
                                    </p:animMotion>
                                  </p:childTnLst>
                                </p:cTn>
                              </p:par>
                              <p:par>
                                <p:cTn id="144" presetID="22" presetClass="entr" presetSubtype="8" fill="hold" nodeType="withEffect">
                                  <p:stCondLst>
                                    <p:cond delay="2500"/>
                                  </p:stCondLst>
                                  <p:childTnLst>
                                    <p:set>
                                      <p:cBhvr>
                                        <p:cTn id="145" dur="1" fill="hold">
                                          <p:stCondLst>
                                            <p:cond delay="0"/>
                                          </p:stCondLst>
                                        </p:cTn>
                                        <p:tgtEl>
                                          <p:spTgt spid="500"/>
                                        </p:tgtEl>
                                        <p:attrNameLst>
                                          <p:attrName>style.visibility</p:attrName>
                                        </p:attrNameLst>
                                      </p:cBhvr>
                                      <p:to>
                                        <p:strVal val="visible"/>
                                      </p:to>
                                    </p:set>
                                    <p:animEffect transition="in" filter="wipe(left)">
                                      <p:cBhvr>
                                        <p:cTn id="146" dur="500"/>
                                        <p:tgtEl>
                                          <p:spTgt spid="500"/>
                                        </p:tgtEl>
                                      </p:cBhvr>
                                    </p:animEffect>
                                  </p:childTnLst>
                                </p:cTn>
                              </p:par>
                              <p:par>
                                <p:cTn id="147" presetID="10" presetClass="exit" presetSubtype="0" fill="hold" nodeType="withEffect">
                                  <p:stCondLst>
                                    <p:cond delay="2000"/>
                                  </p:stCondLst>
                                  <p:childTnLst>
                                    <p:animEffect transition="out" filter="fade">
                                      <p:cBhvr>
                                        <p:cTn id="148" dur="500"/>
                                        <p:tgtEl>
                                          <p:spTgt spid="95"/>
                                        </p:tgtEl>
                                      </p:cBhvr>
                                    </p:animEffect>
                                    <p:set>
                                      <p:cBhvr>
                                        <p:cTn id="149" dur="1" fill="hold">
                                          <p:stCondLst>
                                            <p:cond delay="499"/>
                                          </p:stCondLst>
                                        </p:cTn>
                                        <p:tgtEl>
                                          <p:spTgt spid="95"/>
                                        </p:tgtEl>
                                        <p:attrNameLst>
                                          <p:attrName>style.visibility</p:attrName>
                                        </p:attrNameLst>
                                      </p:cBhvr>
                                      <p:to>
                                        <p:strVal val="hidden"/>
                                      </p:to>
                                    </p:set>
                                  </p:childTnLst>
                                </p:cTn>
                              </p:par>
                            </p:childTnLst>
                          </p:cTn>
                        </p:par>
                        <p:par>
                          <p:cTn id="150" fill="hold">
                            <p:stCondLst>
                              <p:cond delay="3000"/>
                            </p:stCondLst>
                            <p:childTnLst>
                              <p:par>
                                <p:cTn id="151" presetID="10" presetClass="entr" presetSubtype="0" fill="hold" nodeType="afterEffect">
                                  <p:stCondLst>
                                    <p:cond delay="0"/>
                                  </p:stCondLst>
                                  <p:childTnLst>
                                    <p:set>
                                      <p:cBhvr>
                                        <p:cTn id="152" dur="1" fill="hold">
                                          <p:stCondLst>
                                            <p:cond delay="0"/>
                                          </p:stCondLst>
                                        </p:cTn>
                                        <p:tgtEl>
                                          <p:spTgt spid="97"/>
                                        </p:tgtEl>
                                        <p:attrNameLst>
                                          <p:attrName>style.visibility</p:attrName>
                                        </p:attrNameLst>
                                      </p:cBhvr>
                                      <p:to>
                                        <p:strVal val="visible"/>
                                      </p:to>
                                    </p:set>
                                    <p:animEffect transition="in" filter="fade">
                                      <p:cBhvr>
                                        <p:cTn id="153" dur="500"/>
                                        <p:tgtEl>
                                          <p:spTgt spid="97"/>
                                        </p:tgtEl>
                                      </p:cBhvr>
                                    </p:animEffect>
                                  </p:childTnLst>
                                </p:cTn>
                              </p:par>
                              <p:par>
                                <p:cTn id="154" presetID="42" presetClass="path" presetSubtype="0" accel="50000" decel="50000" fill="hold" nodeType="withEffect">
                                  <p:stCondLst>
                                    <p:cond delay="0"/>
                                  </p:stCondLst>
                                  <p:childTnLst>
                                    <p:animMotion origin="layout" path="M 5E-6 -4.07407E-6 L 0.20938 0.12662 " pathEditMode="relative" rAng="0" ptsTypes="AA">
                                      <p:cBhvr>
                                        <p:cTn id="155" dur="1500" fill="hold"/>
                                        <p:tgtEl>
                                          <p:spTgt spid="97"/>
                                        </p:tgtEl>
                                        <p:attrNameLst>
                                          <p:attrName>ppt_x</p:attrName>
                                          <p:attrName>ppt_y</p:attrName>
                                        </p:attrNameLst>
                                      </p:cBhvr>
                                      <p:rCtr x="10469" y="6319"/>
                                    </p:animMotion>
                                  </p:childTnLst>
                                </p:cTn>
                              </p:par>
                              <p:par>
                                <p:cTn id="156" presetID="10" presetClass="exit" presetSubtype="0" fill="hold" nodeType="withEffect">
                                  <p:stCondLst>
                                    <p:cond delay="900"/>
                                  </p:stCondLst>
                                  <p:childTnLst>
                                    <p:animEffect transition="out" filter="fade">
                                      <p:cBhvr>
                                        <p:cTn id="157" dur="500"/>
                                        <p:tgtEl>
                                          <p:spTgt spid="97"/>
                                        </p:tgtEl>
                                      </p:cBhvr>
                                    </p:animEffect>
                                    <p:set>
                                      <p:cBhvr>
                                        <p:cTn id="158" dur="1" fill="hold">
                                          <p:stCondLst>
                                            <p:cond delay="499"/>
                                          </p:stCondLst>
                                        </p:cTn>
                                        <p:tgtEl>
                                          <p:spTgt spid="97"/>
                                        </p:tgtEl>
                                        <p:attrNameLst>
                                          <p:attrName>style.visibility</p:attrName>
                                        </p:attrNameLst>
                                      </p:cBhvr>
                                      <p:to>
                                        <p:strVal val="hidden"/>
                                      </p:to>
                                    </p:set>
                                  </p:childTnLst>
                                </p:cTn>
                              </p:par>
                            </p:childTnLst>
                          </p:cTn>
                        </p:par>
                        <p:par>
                          <p:cTn id="159" fill="hold">
                            <p:stCondLst>
                              <p:cond delay="4500"/>
                            </p:stCondLst>
                            <p:childTnLst>
                              <p:par>
                                <p:cTn id="160" presetID="10" presetClass="entr" presetSubtype="0" fill="hold" nodeType="afterEffect">
                                  <p:stCondLst>
                                    <p:cond delay="0"/>
                                  </p:stCondLst>
                                  <p:childTnLst>
                                    <p:set>
                                      <p:cBhvr>
                                        <p:cTn id="161" dur="1" fill="hold">
                                          <p:stCondLst>
                                            <p:cond delay="0"/>
                                          </p:stCondLst>
                                        </p:cTn>
                                        <p:tgtEl>
                                          <p:spTgt spid="99"/>
                                        </p:tgtEl>
                                        <p:attrNameLst>
                                          <p:attrName>style.visibility</p:attrName>
                                        </p:attrNameLst>
                                      </p:cBhvr>
                                      <p:to>
                                        <p:strVal val="visible"/>
                                      </p:to>
                                    </p:set>
                                    <p:animEffect transition="in" filter="fade">
                                      <p:cBhvr>
                                        <p:cTn id="162" dur="500"/>
                                        <p:tgtEl>
                                          <p:spTgt spid="99"/>
                                        </p:tgtEl>
                                      </p:cBhvr>
                                    </p:animEffect>
                                  </p:childTnLst>
                                </p:cTn>
                              </p:par>
                              <p:par>
                                <p:cTn id="163" presetID="42" presetClass="path" presetSubtype="0" accel="50000" decel="50000" fill="hold" nodeType="withEffect">
                                  <p:stCondLst>
                                    <p:cond delay="0"/>
                                  </p:stCondLst>
                                  <p:childTnLst>
                                    <p:animMotion origin="layout" path="M -4.79167E-6 -4.07407E-6 L 0.20443 0.02176 " pathEditMode="relative" rAng="0" ptsTypes="AA">
                                      <p:cBhvr>
                                        <p:cTn id="164" dur="1500" fill="hold"/>
                                        <p:tgtEl>
                                          <p:spTgt spid="99"/>
                                        </p:tgtEl>
                                        <p:attrNameLst>
                                          <p:attrName>ppt_x</p:attrName>
                                          <p:attrName>ppt_y</p:attrName>
                                        </p:attrNameLst>
                                      </p:cBhvr>
                                      <p:rCtr x="10221" y="1088"/>
                                    </p:animMotion>
                                  </p:childTnLst>
                                </p:cTn>
                              </p:par>
                              <p:par>
                                <p:cTn id="165" presetID="10" presetClass="exit" presetSubtype="0" fill="hold" nodeType="withEffect">
                                  <p:stCondLst>
                                    <p:cond delay="1000"/>
                                  </p:stCondLst>
                                  <p:childTnLst>
                                    <p:animEffect transition="out" filter="fade">
                                      <p:cBhvr>
                                        <p:cTn id="166" dur="500"/>
                                        <p:tgtEl>
                                          <p:spTgt spid="99"/>
                                        </p:tgtEl>
                                      </p:cBhvr>
                                    </p:animEffect>
                                    <p:set>
                                      <p:cBhvr>
                                        <p:cTn id="167" dur="1" fill="hold">
                                          <p:stCondLst>
                                            <p:cond delay="499"/>
                                          </p:stCondLst>
                                        </p:cTn>
                                        <p:tgtEl>
                                          <p:spTgt spid="99"/>
                                        </p:tgtEl>
                                        <p:attrNameLst>
                                          <p:attrName>style.visibility</p:attrName>
                                        </p:attrNameLst>
                                      </p:cBhvr>
                                      <p:to>
                                        <p:strVal val="hidden"/>
                                      </p:to>
                                    </p:set>
                                  </p:childTnLst>
                                </p:cTn>
                              </p:par>
                            </p:childTnLst>
                          </p:cTn>
                        </p:par>
                        <p:par>
                          <p:cTn id="168" fill="hold">
                            <p:stCondLst>
                              <p:cond delay="6000"/>
                            </p:stCondLst>
                            <p:childTnLst>
                              <p:par>
                                <p:cTn id="169" presetID="10" presetClass="entr" presetSubtype="0" fill="hold" grpId="1" nodeType="after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fade">
                                      <p:cBhvr>
                                        <p:cTn id="171" dur="500"/>
                                        <p:tgtEl>
                                          <p:spTgt spid="98"/>
                                        </p:tgtEl>
                                      </p:cBhvr>
                                    </p:animEffect>
                                  </p:childTnLst>
                                </p:cTn>
                              </p:par>
                              <p:par>
                                <p:cTn id="172" presetID="42" presetClass="path" presetSubtype="0" accel="50000" decel="50000" fill="hold" grpId="0" nodeType="withEffect">
                                  <p:stCondLst>
                                    <p:cond delay="0"/>
                                  </p:stCondLst>
                                  <p:childTnLst>
                                    <p:animMotion origin="layout" path="M -4.79167E-6 -4.07407E-6 L 0.21342 0.10348 " pathEditMode="relative" rAng="0" ptsTypes="AA">
                                      <p:cBhvr>
                                        <p:cTn id="173" dur="1500" fill="hold"/>
                                        <p:tgtEl>
                                          <p:spTgt spid="98"/>
                                        </p:tgtEl>
                                        <p:attrNameLst>
                                          <p:attrName>ppt_x</p:attrName>
                                          <p:attrName>ppt_y</p:attrName>
                                        </p:attrNameLst>
                                      </p:cBhvr>
                                      <p:rCtr x="10664" y="5162"/>
                                    </p:animMotion>
                                  </p:childTnLst>
                                </p:cTn>
                              </p:par>
                              <p:par>
                                <p:cTn id="174" presetID="10" presetClass="exit" presetSubtype="0" fill="hold" grpId="2" nodeType="withEffect">
                                  <p:stCondLst>
                                    <p:cond delay="1000"/>
                                  </p:stCondLst>
                                  <p:childTnLst>
                                    <p:animEffect transition="out" filter="fade">
                                      <p:cBhvr>
                                        <p:cTn id="175" dur="500"/>
                                        <p:tgtEl>
                                          <p:spTgt spid="98"/>
                                        </p:tgtEl>
                                      </p:cBhvr>
                                    </p:animEffect>
                                    <p:set>
                                      <p:cBhvr>
                                        <p:cTn id="176"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8" grpId="2"/>
      <p:bldP spid="448" grpId="0"/>
      <p:bldP spid="482" grpId="0" animBg="1"/>
      <p:bldP spid="484" grpId="0" animBg="1"/>
      <p:bldP spid="488" grpId="0" animBg="1"/>
      <p:bldP spid="490" grpId="0" animBg="1"/>
      <p:bldP spid="491" grpId="0" animBg="1"/>
      <p:bldP spid="492" grpId="0" animBg="1"/>
      <p:bldP spid="494" grpId="0" animBg="1"/>
      <p:bldP spid="495" grpId="0" animBg="1"/>
      <p:bldP spid="498" grpId="0" animBg="1"/>
      <p:bldP spid="499" grpId="0" animBg="1"/>
      <p:bldP spid="499" grpId="1" animBg="1"/>
      <p:bldP spid="5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b="0"/>
              <a:t>Building, Running, Patching Docker Containers – </a:t>
            </a:r>
            <a:br>
              <a:rPr lang="en-US" b="0"/>
            </a:br>
            <a:r>
              <a:rPr lang="en-US" b="0" i="1"/>
              <a:t>The Paradigm Shift</a:t>
            </a:r>
            <a:endParaRPr lang="en-US" i="1"/>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923330"/>
          </a:xfrm>
        </p:spPr>
        <p:txBody>
          <a:bodyPr/>
          <a:lstStyle/>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BRK2115</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588263" y="457200"/>
            <a:ext cx="11018520" cy="553998"/>
          </a:xfrm>
        </p:spPr>
        <p:txBody>
          <a:bodyPr/>
          <a:lstStyle/>
          <a:p>
            <a:r>
              <a:rPr lang="en-US" dirty="0"/>
              <a:t>ACR Build: Container OS &amp; Framework Patching</a:t>
            </a:r>
          </a:p>
        </p:txBody>
      </p:sp>
      <p:pic>
        <p:nvPicPr>
          <p:cNvPr id="4" name="Graphic 3">
            <a:extLst>
              <a:ext uri="{FF2B5EF4-FFF2-40B4-BE49-F238E27FC236}">
                <a16:creationId xmlns:a16="http://schemas.microsoft.com/office/drawing/2014/main" id="{076C188D-59B8-4015-9D7D-BFD403BA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045" y="2209800"/>
            <a:ext cx="1828800" cy="1828800"/>
          </a:xfrm>
          <a:prstGeom prst="rect">
            <a:avLst/>
          </a:prstGeom>
        </p:spPr>
      </p:pic>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4"/>
          <a:stretch>
            <a:fillRect/>
          </a:stretch>
        </p:blipFill>
        <p:spPr>
          <a:xfrm>
            <a:off x="1940949" y="4375884"/>
            <a:ext cx="845895" cy="840513"/>
          </a:xfrm>
          <a:prstGeom prst="rect">
            <a:avLst/>
          </a:prstGeom>
        </p:spPr>
      </p:pic>
      <p:pic>
        <p:nvPicPr>
          <p:cNvPr id="9" name="Graphic 8">
            <a:extLst>
              <a:ext uri="{FF2B5EF4-FFF2-40B4-BE49-F238E27FC236}">
                <a16:creationId xmlns:a16="http://schemas.microsoft.com/office/drawing/2014/main" id="{621C1734-41AB-4B32-9390-93878843E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3629" y="1914063"/>
            <a:ext cx="2420274" cy="2420274"/>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910094" y="2049251"/>
            <a:ext cx="2875822" cy="985885"/>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3246"/>
              <a:chOff x="1577773" y="2029935"/>
              <a:chExt cx="1144645" cy="883246"/>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94724" y="2636182"/>
                <a:ext cx="913904"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8"/>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3947" y="2738273"/>
              <a:ext cx="481222"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8916" y="2738273"/>
              <a:ext cx="438390"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682715" y="4449888"/>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10094" y="1598999"/>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03034" y="3861937"/>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SCC Providers</a:t>
            </a:r>
          </a:p>
        </p:txBody>
      </p:sp>
      <p:pic>
        <p:nvPicPr>
          <p:cNvPr id="34" name="Picture 2" descr="Related image">
            <a:extLst>
              <a:ext uri="{FF2B5EF4-FFF2-40B4-BE49-F238E27FC236}">
                <a16:creationId xmlns:a16="http://schemas.microsoft.com/office/drawing/2014/main" id="{C067C7DD-3B2F-4A21-9BE2-7E14ED30D0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579" t="19617" r="25733" b="15444"/>
          <a:stretch/>
        </p:blipFill>
        <p:spPr bwMode="auto">
          <a:xfrm>
            <a:off x="3731765" y="-515461"/>
            <a:ext cx="403638" cy="3983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linux icon">
            <a:extLst>
              <a:ext uri="{FF2B5EF4-FFF2-40B4-BE49-F238E27FC236}">
                <a16:creationId xmlns:a16="http://schemas.microsoft.com/office/drawing/2014/main" id="{697C487A-E28D-45A3-8546-51A1E2CE6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5363" y="-527348"/>
            <a:ext cx="401442" cy="40144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D4AE8B8-95E2-462E-A0B7-91BB7A58E466}"/>
              </a:ext>
            </a:extLst>
          </p:cNvPr>
          <p:cNvSpPr/>
          <p:nvPr/>
        </p:nvSpPr>
        <p:spPr>
          <a:xfrm>
            <a:off x="4096556" y="-469212"/>
            <a:ext cx="623889" cy="369332"/>
          </a:xfrm>
          <a:prstGeom prst="rect">
            <a:avLst/>
          </a:prstGeom>
        </p:spPr>
        <p:txBody>
          <a:bodyPr wrap="none">
            <a:spAutoFit/>
          </a:bodyPr>
          <a:lstStyle/>
          <a:p>
            <a:r>
              <a:rPr lang="en-US" b="1" dirty="0"/>
              <a:t>.NET</a:t>
            </a:r>
          </a:p>
        </p:txBody>
      </p:sp>
      <p:pic>
        <p:nvPicPr>
          <p:cNvPr id="37" name="Picture 8" descr="Image result for java icon">
            <a:extLst>
              <a:ext uri="{FF2B5EF4-FFF2-40B4-BE49-F238E27FC236}">
                <a16:creationId xmlns:a16="http://schemas.microsoft.com/office/drawing/2014/main" id="{20C13A5C-396F-4ED7-B302-D6CA3B243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7446" y="-580243"/>
            <a:ext cx="526360" cy="5263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4872C2-851F-4E99-BB3D-47E66EF6B758}"/>
              </a:ext>
            </a:extLst>
          </p:cNvPr>
          <p:cNvPicPr>
            <a:picLocks noChangeAspect="1"/>
          </p:cNvPicPr>
          <p:nvPr/>
        </p:nvPicPr>
        <p:blipFill>
          <a:blip r:embed="rId12"/>
          <a:stretch>
            <a:fillRect/>
          </a:stretch>
        </p:blipFill>
        <p:spPr>
          <a:xfrm>
            <a:off x="2406327" y="-402905"/>
            <a:ext cx="452178" cy="276999"/>
          </a:xfrm>
          <a:prstGeom prst="rect">
            <a:avLst/>
          </a:prstGeom>
        </p:spPr>
      </p:pic>
      <p:pic>
        <p:nvPicPr>
          <p:cNvPr id="41" name="Picture 40">
            <a:extLst>
              <a:ext uri="{FF2B5EF4-FFF2-40B4-BE49-F238E27FC236}">
                <a16:creationId xmlns:a16="http://schemas.microsoft.com/office/drawing/2014/main" id="{6706EC91-C366-4BA0-A5A4-814F14DB0937}"/>
              </a:ext>
            </a:extLst>
          </p:cNvPr>
          <p:cNvPicPr>
            <a:picLocks noChangeAspect="1"/>
          </p:cNvPicPr>
          <p:nvPr/>
        </p:nvPicPr>
        <p:blipFill>
          <a:blip r:embed="rId13"/>
          <a:stretch>
            <a:fillRect/>
          </a:stretch>
        </p:blipFill>
        <p:spPr>
          <a:xfrm>
            <a:off x="5624266" y="-536615"/>
            <a:ext cx="439103" cy="439103"/>
          </a:xfrm>
          <a:prstGeom prst="rect">
            <a:avLst/>
          </a:prstGeom>
        </p:spPr>
      </p:pic>
      <p:cxnSp>
        <p:nvCxnSpPr>
          <p:cNvPr id="43" name="Straight Arrow Connector 42">
            <a:extLst>
              <a:ext uri="{FF2B5EF4-FFF2-40B4-BE49-F238E27FC236}">
                <a16:creationId xmlns:a16="http://schemas.microsoft.com/office/drawing/2014/main" id="{1EA26DAF-4150-4148-98CC-76357ED76293}"/>
              </a:ext>
            </a:extLst>
          </p:cNvPr>
          <p:cNvCxnSpPr>
            <a:cxnSpLocks/>
            <a:stCxn id="33" idx="3"/>
            <a:endCxn id="4" idx="1"/>
          </p:cNvCxnSpPr>
          <p:nvPr/>
        </p:nvCxnSpPr>
        <p:spPr>
          <a:xfrm flipV="1">
            <a:off x="3909620" y="3124200"/>
            <a:ext cx="1166425" cy="1534628"/>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a:endCxn id="4" idx="1"/>
          </p:cNvCxnSpPr>
          <p:nvPr/>
        </p:nvCxnSpPr>
        <p:spPr>
          <a:xfrm>
            <a:off x="3916680" y="2395890"/>
            <a:ext cx="1159365" cy="72831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a:stCxn id="4" idx="3"/>
            <a:endCxn id="9" idx="1"/>
          </p:cNvCxnSpPr>
          <p:nvPr/>
        </p:nvCxnSpPr>
        <p:spPr>
          <a:xfrm>
            <a:off x="6904845" y="3124200"/>
            <a:ext cx="1038784"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400401" y="4071714"/>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sp>
        <p:nvSpPr>
          <p:cNvPr id="58" name="Rectangle 57">
            <a:extLst>
              <a:ext uri="{FF2B5EF4-FFF2-40B4-BE49-F238E27FC236}">
                <a16:creationId xmlns:a16="http://schemas.microsoft.com/office/drawing/2014/main" id="{2D47B626-A839-4D00-A113-76337E584A5C}"/>
              </a:ext>
            </a:extLst>
          </p:cNvPr>
          <p:cNvSpPr/>
          <p:nvPr/>
        </p:nvSpPr>
        <p:spPr>
          <a:xfrm>
            <a:off x="8407125" y="4012497"/>
            <a:ext cx="1905522" cy="646331"/>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Azure </a:t>
            </a:r>
            <a:br>
              <a:rPr lang="en-US" sz="1800" dirty="0">
                <a:solidFill>
                  <a:sysClr val="windowText" lastClr="000000"/>
                </a:solidFill>
                <a:latin typeface="Calibri" panose="020F0502020204030204"/>
              </a:rPr>
            </a:br>
            <a:r>
              <a:rPr lang="en-US" sz="1800"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181747" y="3330442"/>
            <a:ext cx="1442574"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Build 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198224" y="6216134"/>
            <a:ext cx="1795556"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hlinkClick r:id="rId14" action="ppaction://hlinkfile"/>
              </a:rPr>
              <a:t>aka.ms/acr/build</a:t>
            </a:r>
            <a:endParaRPr lang="en-US" sz="1800" dirty="0">
              <a:solidFill>
                <a:sysClr val="windowText" lastClr="000000"/>
              </a:solidFill>
              <a:latin typeface="Calibri" panose="020F0502020204030204"/>
            </a:endParaRPr>
          </a:p>
        </p:txBody>
      </p:sp>
      <p:pic>
        <p:nvPicPr>
          <p:cNvPr id="38" name="Picture 6" descr="Brigade">
            <a:extLst>
              <a:ext uri="{FF2B5EF4-FFF2-40B4-BE49-F238E27FC236}">
                <a16:creationId xmlns:a16="http://schemas.microsoft.com/office/drawing/2014/main" id="{AE60A87E-3712-4244-9048-D48536DA82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1049" y="5223336"/>
            <a:ext cx="937816" cy="57069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Related image">
            <a:extLst>
              <a:ext uri="{FF2B5EF4-FFF2-40B4-BE49-F238E27FC236}">
                <a16:creationId xmlns:a16="http://schemas.microsoft.com/office/drawing/2014/main" id="{215563D4-8045-4427-8F98-9B22439E4FC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894" t="13662" r="7384" b="10942"/>
          <a:stretch/>
        </p:blipFill>
        <p:spPr bwMode="auto">
          <a:xfrm>
            <a:off x="6833325" y="5150415"/>
            <a:ext cx="838715" cy="7463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s://zapier.cachefly.net/storage/services/59152a3a91bfe0ddd2fc9b978448593a.128x128.png">
            <a:extLst>
              <a:ext uri="{FF2B5EF4-FFF2-40B4-BE49-F238E27FC236}">
                <a16:creationId xmlns:a16="http://schemas.microsoft.com/office/drawing/2014/main" id="{551D51D2-0032-4848-AA9D-54307AAB892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4372606" y="5166266"/>
            <a:ext cx="695677" cy="6474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https://wiki.jenkins-ci.org/download/attachments/2916393/logo-title.png?version=1&amp;modificationDate=1302753947000">
            <a:extLst>
              <a:ext uri="{FF2B5EF4-FFF2-40B4-BE49-F238E27FC236}">
                <a16:creationId xmlns:a16="http://schemas.microsoft.com/office/drawing/2014/main" id="{95B2A336-37AA-4ED9-A3D4-1C37ADD2383C}"/>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191655" y="5150415"/>
            <a:ext cx="600719" cy="69503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412EF762-89F5-4922-B847-EF09BD4AE25E}"/>
              </a:ext>
            </a:extLst>
          </p:cNvPr>
          <p:cNvSpPr/>
          <p:nvPr/>
        </p:nvSpPr>
        <p:spPr>
          <a:xfrm rot="16200000">
            <a:off x="5682498" y="3150807"/>
            <a:ext cx="559030" cy="3178814"/>
          </a:xfrm>
          <a:prstGeom prst="rightBrace">
            <a:avLst>
              <a:gd name="adj1" fmla="val 8333"/>
              <a:gd name="adj2" fmla="val 49759"/>
            </a:avLst>
          </a:prstGeom>
          <a:ln w="381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4834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1231106"/>
          </a:xfrm>
        </p:spPr>
        <p:txBody>
          <a:bodyPr/>
          <a:lstStyle/>
          <a:p>
            <a:r>
              <a:rPr lang="en-US"/>
              <a:t>ACR Build</a:t>
            </a:r>
          </a:p>
          <a:p>
            <a:r>
              <a:rPr lang="en-US"/>
              <a:t>	Inner loop</a:t>
            </a:r>
          </a:p>
          <a:p>
            <a:r>
              <a:rPr lang="en-US"/>
              <a:t>	trigger builds on git commits</a:t>
            </a:r>
          </a:p>
          <a:p>
            <a:r>
              <a:rPr lang="en-US" i="1"/>
              <a:t>	but, wait, there’s more…</a:t>
            </a:r>
          </a:p>
        </p:txBody>
      </p:sp>
      <p:pic>
        <p:nvPicPr>
          <p:cNvPr id="5" name="Graphic 4">
            <a:extLst>
              <a:ext uri="{FF2B5EF4-FFF2-40B4-BE49-F238E27FC236}">
                <a16:creationId xmlns:a16="http://schemas.microsoft.com/office/drawing/2014/main" id="{5CAA6DAB-A7EC-45D3-9336-A312E16C73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9" y="2623707"/>
            <a:ext cx="1816227" cy="1816227"/>
          </a:xfrm>
          <a:prstGeom prst="rect">
            <a:avLst/>
          </a:prstGeom>
        </p:spPr>
      </p:pic>
    </p:spTree>
    <p:extLst>
      <p:ext uri="{BB962C8B-B14F-4D97-AF65-F5344CB8AC3E}">
        <p14:creationId xmlns:p14="http://schemas.microsoft.com/office/powerpoint/2010/main" val="1620790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30B-7CE7-49BB-B9F9-65100DDCE8A5}"/>
              </a:ext>
            </a:extLst>
          </p:cNvPr>
          <p:cNvSpPr>
            <a:spLocks noGrp="1"/>
          </p:cNvSpPr>
          <p:nvPr>
            <p:ph type="title"/>
          </p:nvPr>
        </p:nvSpPr>
        <p:spPr/>
        <p:txBody>
          <a:bodyPr/>
          <a:lstStyle/>
          <a:p>
            <a:r>
              <a:rPr lang="en-US"/>
              <a:t>ACR Build</a:t>
            </a:r>
          </a:p>
        </p:txBody>
      </p:sp>
      <p:sp>
        <p:nvSpPr>
          <p:cNvPr id="3" name="Text Placeholder 2">
            <a:extLst>
              <a:ext uri="{FF2B5EF4-FFF2-40B4-BE49-F238E27FC236}">
                <a16:creationId xmlns:a16="http://schemas.microsoft.com/office/drawing/2014/main" id="{EC9A7D1A-4BE6-45B2-ABF7-1B8EBB102EB5}"/>
              </a:ext>
            </a:extLst>
          </p:cNvPr>
          <p:cNvSpPr>
            <a:spLocks noGrp="1"/>
          </p:cNvSpPr>
          <p:nvPr>
            <p:ph type="body" sz="quarter" idx="10"/>
          </p:nvPr>
        </p:nvSpPr>
        <p:spPr>
          <a:xfrm>
            <a:off x="586390" y="1434370"/>
            <a:ext cx="11018520" cy="5761577"/>
          </a:xfrm>
        </p:spPr>
        <p:txBody>
          <a:bodyPr/>
          <a:lstStyle/>
          <a:p>
            <a:r>
              <a:rPr lang="en-US" dirty="0"/>
              <a:t>Native Container Builds</a:t>
            </a:r>
          </a:p>
          <a:p>
            <a:r>
              <a:rPr lang="en-US" dirty="0"/>
              <a:t>	Follows </a:t>
            </a:r>
            <a:r>
              <a:rPr lang="en-US" b="1" dirty="0">
                <a:latin typeface="Courier New" panose="02070309020205020404" pitchFamily="49" charset="0"/>
                <a:cs typeface="Courier New" panose="02070309020205020404" pitchFamily="49" charset="0"/>
              </a:rPr>
              <a:t>docker build </a:t>
            </a:r>
            <a:r>
              <a:rPr lang="en-US" dirty="0"/>
              <a:t>semantics</a:t>
            </a:r>
          </a:p>
          <a:p>
            <a:r>
              <a:rPr lang="en-US" sz="2000" b="1" dirty="0">
                <a:latin typeface="Courier New" panose="02070309020205020404" pitchFamily="49" charset="0"/>
                <a:cs typeface="Courier New" panose="02070309020205020404" pitchFamily="49" charset="0"/>
              </a:rPr>
              <a:t>		docker build </a:t>
            </a:r>
            <a:r>
              <a:rPr lang="en-US" sz="2000" b="1" dirty="0">
                <a:solidFill>
                  <a:srgbClr val="0070C0"/>
                </a:solidFill>
                <a:latin typeface="Courier New" panose="02070309020205020404" pitchFamily="49" charset="0"/>
                <a:cs typeface="Courier New" panose="02070309020205020404" pitchFamily="49" charset="0"/>
              </a:rPr>
              <a:t>–t helloworld:uniqueid1234 .</a:t>
            </a:r>
          </a:p>
          <a:p>
            <a:r>
              <a:rPr lang="en-US" sz="2000" b="1" dirty="0">
                <a:latin typeface="Courier New" panose="02070309020205020404" pitchFamily="49" charset="0"/>
                <a:cs typeface="Courier New" panose="02070309020205020404" pitchFamily="49" charset="0"/>
              </a:rPr>
              <a:t>		az acr build </a:t>
            </a:r>
            <a:r>
              <a:rPr lang="en-US" sz="2000" b="1" dirty="0">
                <a:solidFill>
                  <a:srgbClr val="0070C0"/>
                </a:solidFill>
                <a:latin typeface="Courier New" panose="02070309020205020404" pitchFamily="49" charset="0"/>
                <a:cs typeface="Courier New" panose="02070309020205020404" pitchFamily="49" charset="0"/>
              </a:rPr>
              <a:t>–t helloworld{{.Build.ID}} . </a:t>
            </a:r>
          </a:p>
          <a:p>
            <a:r>
              <a:rPr lang="en-US" dirty="0"/>
              <a:t>	Inner-loop pre check-in validations</a:t>
            </a:r>
          </a:p>
          <a:p>
            <a:r>
              <a:rPr lang="en-US" dirty="0"/>
              <a:t>	Trigger based builds (git commits, base image updates)</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az acr build-task create</a:t>
            </a:r>
            <a:b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br>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–-image 	</a:t>
            </a:r>
            <a:r>
              <a:rPr lang="en-US" sz="2000" b="1" dirty="0">
                <a:solidFill>
                  <a:srgbClr val="0070C0"/>
                </a:solidFill>
                <a:latin typeface="Courier New" panose="02070309020205020404" pitchFamily="49" charset="0"/>
                <a:cs typeface="Courier New" panose="02070309020205020404" pitchFamily="49" charset="0"/>
              </a:rPr>
              <a:t>demo42/helloworld{{.Build.ID}}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--name 	</a:t>
            </a:r>
            <a:r>
              <a:rPr lang="en-US" sz="2000" b="1" dirty="0" err="1">
                <a:solidFill>
                  <a:srgbClr val="0070C0"/>
                </a:solidFill>
                <a:latin typeface="Courier New" panose="02070309020205020404" pitchFamily="49" charset="0"/>
                <a:cs typeface="Courier New" panose="02070309020205020404" pitchFamily="49" charset="0"/>
              </a:rPr>
              <a:t>myBuildTask</a:t>
            </a:r>
            <a:endParaRPr lang="en-US" sz="2000" b="1" dirty="0">
              <a:solidFill>
                <a:srgbClr val="0070C0"/>
              </a:solidFill>
              <a:latin typeface="Courier New" panose="02070309020205020404" pitchFamily="49" charset="0"/>
              <a:cs typeface="Courier New" panose="02070309020205020404" pitchFamily="49" charset="0"/>
            </a:endParaRP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--registry </a:t>
            </a:r>
            <a:r>
              <a:rPr lang="en-US" sz="2000" b="1" dirty="0" err="1">
                <a:solidFill>
                  <a:srgbClr val="0070C0"/>
                </a:solidFill>
                <a:latin typeface="Courier New" panose="02070309020205020404" pitchFamily="49" charset="0"/>
                <a:cs typeface="Courier New" panose="02070309020205020404" pitchFamily="49" charset="0"/>
              </a:rPr>
              <a:t>jengademos</a:t>
            </a:r>
            <a:r>
              <a:rPr lang="en-US" sz="2000" b="1" dirty="0">
                <a:solidFill>
                  <a:srgbClr val="0070C0"/>
                </a:solidFill>
                <a:latin typeface="Courier New" panose="02070309020205020404" pitchFamily="49" charset="0"/>
                <a:cs typeface="Courier New" panose="02070309020205020404" pitchFamily="49" charset="0"/>
              </a:rPr>
              <a:t>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--context 	</a:t>
            </a:r>
            <a:r>
              <a:rPr lang="en-US" sz="2000" b="1" dirty="0">
                <a:solidFill>
                  <a:srgbClr val="0070C0"/>
                </a:solidFill>
                <a:latin typeface="Courier New" panose="02070309020205020404" pitchFamily="49" charset="0"/>
                <a:cs typeface="Courier New" panose="02070309020205020404" pitchFamily="49" charset="0"/>
              </a:rPr>
              <a:t>https://github.com/demo42/helloworld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--branch 	</a:t>
            </a:r>
            <a:r>
              <a:rPr lang="en-US" sz="2000" b="1" dirty="0" err="1">
                <a:solidFill>
                  <a:srgbClr val="0070C0"/>
                </a:solidFill>
                <a:latin typeface="Courier New" panose="02070309020205020404" pitchFamily="49" charset="0"/>
                <a:cs typeface="Courier New" panose="02070309020205020404" pitchFamily="49" charset="0"/>
              </a:rPr>
              <a:t>completedish</a:t>
            </a:r>
            <a:endParaRPr lang="en-US" sz="2000" b="1" dirty="0">
              <a:solidFill>
                <a:srgbClr val="0070C0"/>
              </a:solidFill>
              <a:latin typeface="Courier New" panose="02070309020205020404" pitchFamily="49" charset="0"/>
              <a:cs typeface="Courier New" panose="02070309020205020404" pitchFamily="49" charset="0"/>
            </a:endParaRPr>
          </a:p>
          <a:p>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--git-access-token </a:t>
            </a:r>
            <a:r>
              <a:rPr lang="en-US" sz="2000" b="1" dirty="0">
                <a:solidFill>
                  <a:srgbClr val="0070C0"/>
                </a:solidFill>
                <a:latin typeface="Courier New" panose="02070309020205020404" pitchFamily="49" charset="0"/>
                <a:cs typeface="Courier New" panose="02070309020205020404" pitchFamily="49" charset="0"/>
              </a:rPr>
              <a:t>$PAT</a:t>
            </a:r>
          </a:p>
          <a:p>
            <a:endParaRPr lang="en-US" dirty="0"/>
          </a:p>
        </p:txBody>
      </p:sp>
      <p:pic>
        <p:nvPicPr>
          <p:cNvPr id="4" name="Graphic 3">
            <a:extLst>
              <a:ext uri="{FF2B5EF4-FFF2-40B4-BE49-F238E27FC236}">
                <a16:creationId xmlns:a16="http://schemas.microsoft.com/office/drawing/2014/main" id="{AC14EEFB-FA71-4094-9AC2-EF08C8578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0" y="51206"/>
            <a:ext cx="1828800" cy="1828800"/>
          </a:xfrm>
          <a:prstGeom prst="rect">
            <a:avLst/>
          </a:prstGeom>
        </p:spPr>
      </p:pic>
    </p:spTree>
    <p:extLst>
      <p:ext uri="{BB962C8B-B14F-4D97-AF65-F5344CB8AC3E}">
        <p14:creationId xmlns:p14="http://schemas.microsoft.com/office/powerpoint/2010/main" val="39816331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DCAD9-F441-45AD-9598-4E7EACA7A721}"/>
              </a:ext>
            </a:extLst>
          </p:cNvPr>
          <p:cNvSpPr>
            <a:spLocks noGrp="1"/>
          </p:cNvSpPr>
          <p:nvPr>
            <p:ph type="title"/>
          </p:nvPr>
        </p:nvSpPr>
        <p:spPr/>
        <p:txBody>
          <a:bodyPr/>
          <a:lstStyle/>
          <a:p>
            <a:r>
              <a:rPr lang="en-US"/>
              <a:t>Testing Built Containers…</a:t>
            </a:r>
          </a:p>
        </p:txBody>
      </p:sp>
    </p:spTree>
    <p:extLst>
      <p:ext uri="{BB962C8B-B14F-4D97-AF65-F5344CB8AC3E}">
        <p14:creationId xmlns:p14="http://schemas.microsoft.com/office/powerpoint/2010/main" val="276225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806647-5348-4161-B12C-820EC4206BF0}"/>
              </a:ext>
            </a:extLst>
          </p:cNvPr>
          <p:cNvSpPr/>
          <p:nvPr/>
        </p:nvSpPr>
        <p:spPr>
          <a:xfrm>
            <a:off x="6431280" y="114300"/>
            <a:ext cx="5715000" cy="5509200"/>
          </a:xfrm>
          <a:prstGeom prst="rect">
            <a:avLst/>
          </a:prstGeom>
          <a:solidFill>
            <a:schemeClr val="tx1"/>
          </a:solidFill>
        </p:spPr>
        <p:txBody>
          <a:bodyPr wrap="square">
            <a:spAutoFit/>
          </a:bodyPr>
          <a:lstStyle/>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/aspnetcore-build:2.0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builder</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sln</a:t>
            </a:r>
            <a:r>
              <a:rPr lang="en-US" sz="1600" dirty="0">
                <a:solidFill>
                  <a:srgbClr val="D4D4D4"/>
                </a:solidFill>
                <a:latin typeface="Consolas" panose="020B0609020204030204" pitchFamily="49" charset="0"/>
              </a:rPr>
              <a:t> ./</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Web/</a:t>
            </a:r>
            <a:r>
              <a:rPr lang="en-US" sz="1600" dirty="0" err="1">
                <a:solidFill>
                  <a:srgbClr val="D4D4D4"/>
                </a:solidFill>
                <a:latin typeface="Consolas" panose="020B0609020204030204" pitchFamily="49" charset="0"/>
              </a:rPr>
              <a:t>Web.csproj</a:t>
            </a:r>
            <a:r>
              <a:rPr lang="en-US" sz="1600" dirty="0">
                <a:solidFill>
                  <a:srgbClr val="D4D4D4"/>
                </a:solidFill>
                <a:latin typeface="Consolas" panose="020B0609020204030204" pitchFamily="49" charset="0"/>
              </a:rPr>
              <a:t> 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restore</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 .</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build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publish</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publish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EXPOSE</a:t>
            </a:r>
            <a:r>
              <a:rPr lang="en-US" sz="1600" dirty="0">
                <a:solidFill>
                  <a:srgbClr val="D4D4D4"/>
                </a:solidFill>
                <a:latin typeface="Consolas" panose="020B0609020204030204" pitchFamily="49" charset="0"/>
              </a:rPr>
              <a:t> 80</a:t>
            </a:r>
          </a:p>
          <a:p>
            <a:endParaRPr lang="en-US" sz="1600" dirty="0">
              <a:solidFill>
                <a:srgbClr val="569CD6"/>
              </a:solidFill>
              <a:latin typeface="Consolas" panose="020B0609020204030204" pitchFamily="49" charset="0"/>
            </a:endParaRPr>
          </a:p>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base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production</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--from=publish /app .</a:t>
            </a:r>
          </a:p>
          <a:p>
            <a:r>
              <a:rPr lang="en-US" sz="1600" dirty="0">
                <a:solidFill>
                  <a:srgbClr val="569CD6"/>
                </a:solidFill>
                <a:latin typeface="Consolas" panose="020B0609020204030204" pitchFamily="49" charset="0"/>
              </a:rPr>
              <a:t>ENTRYPOINT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"dotnet"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"Web.dll"</a:t>
            </a:r>
            <a:r>
              <a:rPr lang="en-US" sz="1600" dirty="0">
                <a:solidFill>
                  <a:srgbClr val="D4D4D4"/>
                </a:solidFill>
                <a:latin typeface="Consolas" panose="020B0609020204030204" pitchFamily="49" charset="0"/>
              </a:rPr>
              <a:t>]</a:t>
            </a:r>
            <a:endParaRPr lang="en-US" sz="1600" b="0" dirty="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7494659D-43CB-487D-B088-7E8D22FC8F62}"/>
              </a:ext>
            </a:extLst>
          </p:cNvPr>
          <p:cNvSpPr/>
          <p:nvPr/>
        </p:nvSpPr>
        <p:spPr>
          <a:xfrm>
            <a:off x="6431280" y="114300"/>
            <a:ext cx="5715000" cy="6494085"/>
          </a:xfrm>
          <a:prstGeom prst="rect">
            <a:avLst/>
          </a:prstGeom>
          <a:solidFill>
            <a:schemeClr val="tx1"/>
          </a:solidFill>
        </p:spPr>
        <p:txBody>
          <a:bodyPr wrap="square">
            <a:spAutoFit/>
          </a:bodyPr>
          <a:lstStyle/>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/aspnetcore-build:2.0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builder</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sln</a:t>
            </a:r>
            <a:r>
              <a:rPr lang="en-US" sz="1600" dirty="0">
                <a:solidFill>
                  <a:srgbClr val="D4D4D4"/>
                </a:solidFill>
                <a:latin typeface="Consolas" panose="020B0609020204030204" pitchFamily="49" charset="0"/>
              </a:rPr>
              <a:t> ./</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Web/</a:t>
            </a:r>
            <a:r>
              <a:rPr lang="en-US" sz="1600" dirty="0" err="1">
                <a:solidFill>
                  <a:srgbClr val="D4D4D4"/>
                </a:solidFill>
                <a:latin typeface="Consolas" panose="020B0609020204030204" pitchFamily="49" charset="0"/>
              </a:rPr>
              <a:t>Web.csproj</a:t>
            </a:r>
            <a:r>
              <a:rPr lang="en-US" sz="1600" dirty="0">
                <a:solidFill>
                  <a:srgbClr val="D4D4D4"/>
                </a:solidFill>
                <a:latin typeface="Consolas" panose="020B0609020204030204" pitchFamily="49" charset="0"/>
              </a:rPr>
              <a:t> 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restore</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 .</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build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test</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a:t>
            </a:r>
            <a:r>
              <a:rPr lang="en-US" sz="1600" dirty="0" err="1">
                <a:solidFill>
                  <a:srgbClr val="D4D4D4"/>
                </a:solidFill>
                <a:latin typeface="Consolas" panose="020B0609020204030204" pitchFamily="49" charset="0"/>
              </a:rPr>
              <a:t>Web.test</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test </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publish</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publish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EXPOSE</a:t>
            </a:r>
            <a:r>
              <a:rPr lang="en-US" sz="1600" dirty="0">
                <a:solidFill>
                  <a:srgbClr val="D4D4D4"/>
                </a:solidFill>
                <a:latin typeface="Consolas" panose="020B0609020204030204" pitchFamily="49" charset="0"/>
              </a:rPr>
              <a:t> 80</a:t>
            </a:r>
          </a:p>
          <a:p>
            <a:endParaRPr lang="en-US" sz="1600" dirty="0">
              <a:solidFill>
                <a:srgbClr val="569CD6"/>
              </a:solidFill>
              <a:latin typeface="Consolas" panose="020B0609020204030204" pitchFamily="49" charset="0"/>
            </a:endParaRPr>
          </a:p>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base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production</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--from=publish /app .</a:t>
            </a:r>
          </a:p>
          <a:p>
            <a:r>
              <a:rPr lang="en-US" sz="1600" dirty="0">
                <a:solidFill>
                  <a:srgbClr val="569CD6"/>
                </a:solidFill>
                <a:latin typeface="Consolas" panose="020B0609020204030204" pitchFamily="49" charset="0"/>
              </a:rPr>
              <a:t>ENTRYPOINT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"dotnet"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"Web.dll"</a:t>
            </a:r>
            <a:r>
              <a:rPr lang="en-US" sz="1600" dirty="0">
                <a:solidFill>
                  <a:srgbClr val="D4D4D4"/>
                </a:solidFill>
                <a:latin typeface="Consolas" panose="020B0609020204030204" pitchFamily="49" charset="0"/>
              </a:rPr>
              <a:t>]</a:t>
            </a:r>
            <a:endParaRPr lang="en-US" sz="1600" b="0" dirty="0">
              <a:solidFill>
                <a:srgbClr val="D4D4D4"/>
              </a:solidFill>
              <a:effectLst/>
              <a:latin typeface="Consolas" panose="020B0609020204030204" pitchFamily="49" charset="0"/>
            </a:endParaRPr>
          </a:p>
        </p:txBody>
      </p:sp>
      <p:sp>
        <p:nvSpPr>
          <p:cNvPr id="2" name="Title 1">
            <a:extLst>
              <a:ext uri="{FF2B5EF4-FFF2-40B4-BE49-F238E27FC236}">
                <a16:creationId xmlns:a16="http://schemas.microsoft.com/office/drawing/2014/main" id="{94D8BF1C-2C8D-42DB-A888-07C9026899AA}"/>
              </a:ext>
            </a:extLst>
          </p:cNvPr>
          <p:cNvSpPr>
            <a:spLocks noGrp="1"/>
          </p:cNvSpPr>
          <p:nvPr>
            <p:ph type="title"/>
          </p:nvPr>
        </p:nvSpPr>
        <p:spPr>
          <a:xfrm>
            <a:off x="588263" y="457200"/>
            <a:ext cx="11018520" cy="553998"/>
          </a:xfrm>
        </p:spPr>
        <p:txBody>
          <a:bodyPr/>
          <a:lstStyle/>
          <a:p>
            <a:r>
              <a:rPr lang="en-US"/>
              <a:t>Testing Built Containers</a:t>
            </a:r>
          </a:p>
        </p:txBody>
      </p:sp>
      <p:sp>
        <p:nvSpPr>
          <p:cNvPr id="3" name="Text Placeholder 2">
            <a:extLst>
              <a:ext uri="{FF2B5EF4-FFF2-40B4-BE49-F238E27FC236}">
                <a16:creationId xmlns:a16="http://schemas.microsoft.com/office/drawing/2014/main" id="{4B4A9FEB-A30F-4095-9660-F0E6ECA162D0}"/>
              </a:ext>
            </a:extLst>
          </p:cNvPr>
          <p:cNvSpPr>
            <a:spLocks noGrp="1"/>
          </p:cNvSpPr>
          <p:nvPr>
            <p:ph type="body" sz="quarter" idx="10"/>
          </p:nvPr>
        </p:nvSpPr>
        <p:spPr>
          <a:xfrm>
            <a:off x="586390" y="1434370"/>
            <a:ext cx="11018520" cy="947952"/>
          </a:xfrm>
        </p:spPr>
        <p:txBody>
          <a:bodyPr/>
          <a:lstStyle/>
          <a:p>
            <a:r>
              <a:rPr lang="en-US" dirty="0"/>
              <a:t>Unit Tests</a:t>
            </a:r>
          </a:p>
          <a:p>
            <a:r>
              <a:rPr lang="en-US" dirty="0"/>
              <a:t>	Multi-stage dockerfiles</a:t>
            </a:r>
          </a:p>
        </p:txBody>
      </p:sp>
      <p:sp>
        <p:nvSpPr>
          <p:cNvPr id="8" name="Rectangle 7">
            <a:extLst>
              <a:ext uri="{FF2B5EF4-FFF2-40B4-BE49-F238E27FC236}">
                <a16:creationId xmlns:a16="http://schemas.microsoft.com/office/drawing/2014/main" id="{E2927F09-04A7-4362-908D-8EAE333E8307}"/>
              </a:ext>
            </a:extLst>
          </p:cNvPr>
          <p:cNvSpPr/>
          <p:nvPr/>
        </p:nvSpPr>
        <p:spPr bwMode="auto">
          <a:xfrm>
            <a:off x="6431280" y="2382322"/>
            <a:ext cx="3002280" cy="1066800"/>
          </a:xfrm>
          <a:prstGeom prst="rect">
            <a:avLst/>
          </a:prstGeom>
          <a:no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0AA18B33-9717-4656-8243-66EAC62A85F4}"/>
              </a:ext>
            </a:extLst>
          </p:cNvPr>
          <p:cNvSpPr/>
          <p:nvPr/>
        </p:nvSpPr>
        <p:spPr bwMode="auto">
          <a:xfrm>
            <a:off x="3769165" y="3962400"/>
            <a:ext cx="811289" cy="5179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a:extLst>
              <a:ext uri="{FF2B5EF4-FFF2-40B4-BE49-F238E27FC236}">
                <a16:creationId xmlns:a16="http://schemas.microsoft.com/office/drawing/2014/main" id="{C09469E5-7C5E-42FA-A4E4-83E05D7C86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619" y="3540610"/>
            <a:ext cx="1013461" cy="1013461"/>
          </a:xfrm>
          <a:prstGeom prst="rect">
            <a:avLst/>
          </a:prstGeom>
        </p:spPr>
      </p:pic>
    </p:spTree>
    <p:extLst>
      <p:ext uri="{BB962C8B-B14F-4D97-AF65-F5344CB8AC3E}">
        <p14:creationId xmlns:p14="http://schemas.microsoft.com/office/powerpoint/2010/main" val="199234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307777"/>
          </a:xfrm>
        </p:spPr>
        <p:txBody>
          <a:bodyPr/>
          <a:lstStyle/>
          <a:p>
            <a:r>
              <a:rPr lang="en-US" dirty="0"/>
              <a:t>Testing in containers</a:t>
            </a:r>
          </a:p>
        </p:txBody>
      </p:sp>
    </p:spTree>
    <p:extLst>
      <p:ext uri="{BB962C8B-B14F-4D97-AF65-F5344CB8AC3E}">
        <p14:creationId xmlns:p14="http://schemas.microsoft.com/office/powerpoint/2010/main" val="1865696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94659D-43CB-487D-B088-7E8D22FC8F62}"/>
              </a:ext>
            </a:extLst>
          </p:cNvPr>
          <p:cNvSpPr/>
          <p:nvPr/>
        </p:nvSpPr>
        <p:spPr>
          <a:xfrm>
            <a:off x="6431280" y="114300"/>
            <a:ext cx="5715000" cy="6570260"/>
          </a:xfrm>
          <a:prstGeom prst="rect">
            <a:avLst/>
          </a:prstGeom>
          <a:solidFill>
            <a:schemeClr val="tx1"/>
          </a:solidFill>
        </p:spPr>
        <p:txBody>
          <a:bodyPr wrap="square">
            <a:spAutoFit/>
          </a:bodyPr>
          <a:lstStyle/>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EXPOSE</a:t>
            </a:r>
            <a:r>
              <a:rPr lang="en-US" sz="1600" dirty="0">
                <a:solidFill>
                  <a:srgbClr val="D4D4D4"/>
                </a:solidFill>
                <a:latin typeface="Consolas" panose="020B0609020204030204" pitchFamily="49" charset="0"/>
              </a:rPr>
              <a:t> 80</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/aspnetcore-build:2.0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builder</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sln</a:t>
            </a:r>
            <a:r>
              <a:rPr lang="en-US" sz="1600" dirty="0">
                <a:solidFill>
                  <a:srgbClr val="D4D4D4"/>
                </a:solidFill>
                <a:latin typeface="Consolas" panose="020B0609020204030204" pitchFamily="49" charset="0"/>
              </a:rPr>
              <a:t> ./</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Web/</a:t>
            </a:r>
            <a:r>
              <a:rPr lang="en-US" sz="1600" dirty="0" err="1">
                <a:solidFill>
                  <a:srgbClr val="D4D4D4"/>
                </a:solidFill>
                <a:latin typeface="Consolas" panose="020B0609020204030204" pitchFamily="49" charset="0"/>
              </a:rPr>
              <a:t>Web.csproj</a:t>
            </a:r>
            <a:r>
              <a:rPr lang="en-US" sz="1600" dirty="0">
                <a:solidFill>
                  <a:srgbClr val="D4D4D4"/>
                </a:solidFill>
                <a:latin typeface="Consolas" panose="020B0609020204030204" pitchFamily="49" charset="0"/>
              </a:rPr>
              <a:t> 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restore</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 .</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build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test</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a:t>
            </a:r>
            <a:r>
              <a:rPr lang="en-US" sz="1600" dirty="0" err="1">
                <a:solidFill>
                  <a:srgbClr val="D4D4D4"/>
                </a:solidFill>
                <a:latin typeface="Consolas" panose="020B0609020204030204" pitchFamily="49" charset="0"/>
              </a:rPr>
              <a:t>Web.test</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test </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publish</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publish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base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production</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--from=publish /app .</a:t>
            </a:r>
          </a:p>
          <a:p>
            <a:r>
              <a:rPr lang="en-US" sz="1600" dirty="0">
                <a:solidFill>
                  <a:srgbClr val="569CD6"/>
                </a:solidFill>
                <a:latin typeface="Consolas" panose="020B0609020204030204" pitchFamily="49" charset="0"/>
              </a:rPr>
              <a:t>ENTRYPOINT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"dotnet"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"Web.dll"</a:t>
            </a:r>
            <a:r>
              <a:rPr lang="en-US" sz="1600" dirty="0">
                <a:solidFill>
                  <a:srgbClr val="D4D4D4"/>
                </a:solidFill>
                <a:latin typeface="Consolas" panose="020B0609020204030204" pitchFamily="49" charset="0"/>
              </a:rPr>
              <a:t>]</a:t>
            </a:r>
            <a:endParaRPr lang="en-US" sz="1600" b="0" dirty="0">
              <a:solidFill>
                <a:srgbClr val="D4D4D4"/>
              </a:solidFill>
              <a:effectLst/>
              <a:latin typeface="Consolas" panose="020B0609020204030204" pitchFamily="49" charset="0"/>
            </a:endParaRPr>
          </a:p>
        </p:txBody>
      </p:sp>
      <p:sp>
        <p:nvSpPr>
          <p:cNvPr id="52" name="Rectangle 51">
            <a:extLst>
              <a:ext uri="{FF2B5EF4-FFF2-40B4-BE49-F238E27FC236}">
                <a16:creationId xmlns:a16="http://schemas.microsoft.com/office/drawing/2014/main" id="{DE0DEABA-96EF-4864-BC35-B9C5114A1256}"/>
              </a:ext>
            </a:extLst>
          </p:cNvPr>
          <p:cNvSpPr/>
          <p:nvPr/>
        </p:nvSpPr>
        <p:spPr>
          <a:xfrm>
            <a:off x="1054171" y="4203957"/>
            <a:ext cx="432259" cy="219457"/>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sp>
        <p:nvSpPr>
          <p:cNvPr id="2" name="Title 1">
            <a:extLst>
              <a:ext uri="{FF2B5EF4-FFF2-40B4-BE49-F238E27FC236}">
                <a16:creationId xmlns:a16="http://schemas.microsoft.com/office/drawing/2014/main" id="{94D8BF1C-2C8D-42DB-A888-07C9026899AA}"/>
              </a:ext>
            </a:extLst>
          </p:cNvPr>
          <p:cNvSpPr>
            <a:spLocks noGrp="1"/>
          </p:cNvSpPr>
          <p:nvPr>
            <p:ph type="title"/>
          </p:nvPr>
        </p:nvSpPr>
        <p:spPr>
          <a:xfrm>
            <a:off x="588263" y="457200"/>
            <a:ext cx="11018520" cy="553998"/>
          </a:xfrm>
        </p:spPr>
        <p:txBody>
          <a:bodyPr/>
          <a:lstStyle/>
          <a:p>
            <a:r>
              <a:rPr lang="en-US"/>
              <a:t>Testing Built Containers</a:t>
            </a:r>
          </a:p>
        </p:txBody>
      </p:sp>
      <p:sp>
        <p:nvSpPr>
          <p:cNvPr id="3" name="Text Placeholder 2">
            <a:extLst>
              <a:ext uri="{FF2B5EF4-FFF2-40B4-BE49-F238E27FC236}">
                <a16:creationId xmlns:a16="http://schemas.microsoft.com/office/drawing/2014/main" id="{4B4A9FEB-A30F-4095-9660-F0E6ECA162D0}"/>
              </a:ext>
            </a:extLst>
          </p:cNvPr>
          <p:cNvSpPr>
            <a:spLocks noGrp="1"/>
          </p:cNvSpPr>
          <p:nvPr>
            <p:ph type="body" sz="quarter" idx="10"/>
          </p:nvPr>
        </p:nvSpPr>
        <p:spPr>
          <a:xfrm>
            <a:off x="586390" y="1434370"/>
            <a:ext cx="11018520" cy="1982081"/>
          </a:xfrm>
        </p:spPr>
        <p:txBody>
          <a:bodyPr/>
          <a:lstStyle/>
          <a:p>
            <a:r>
              <a:rPr lang="en-US"/>
              <a:t>Unit Tests</a:t>
            </a:r>
          </a:p>
          <a:p>
            <a:r>
              <a:rPr lang="en-US"/>
              <a:t>	Multi-stage dockerfiles</a:t>
            </a:r>
          </a:p>
          <a:p>
            <a:r>
              <a:rPr lang="en-US"/>
              <a:t>Functional Tests</a:t>
            </a:r>
          </a:p>
          <a:p>
            <a:r>
              <a:rPr lang="en-US"/>
              <a:t>	Test containers</a:t>
            </a:r>
          </a:p>
        </p:txBody>
      </p:sp>
      <p:sp>
        <p:nvSpPr>
          <p:cNvPr id="8" name="Rectangle 7">
            <a:extLst>
              <a:ext uri="{FF2B5EF4-FFF2-40B4-BE49-F238E27FC236}">
                <a16:creationId xmlns:a16="http://schemas.microsoft.com/office/drawing/2014/main" id="{E2927F09-04A7-4362-908D-8EAE333E8307}"/>
              </a:ext>
            </a:extLst>
          </p:cNvPr>
          <p:cNvSpPr/>
          <p:nvPr/>
        </p:nvSpPr>
        <p:spPr bwMode="auto">
          <a:xfrm>
            <a:off x="6431280" y="3413581"/>
            <a:ext cx="3002280" cy="1066800"/>
          </a:xfrm>
          <a:prstGeom prst="rect">
            <a:avLst/>
          </a:prstGeom>
          <a:no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1E6832F-FB51-4548-9682-69164B441AA4}"/>
              </a:ext>
            </a:extLst>
          </p:cNvPr>
          <p:cNvGrpSpPr/>
          <p:nvPr/>
        </p:nvGrpSpPr>
        <p:grpSpPr>
          <a:xfrm>
            <a:off x="3858386" y="6041221"/>
            <a:ext cx="1087962" cy="643339"/>
            <a:chOff x="2361586" y="6252336"/>
            <a:chExt cx="1087962" cy="643339"/>
          </a:xfrm>
        </p:grpSpPr>
        <p:pic>
          <p:nvPicPr>
            <p:cNvPr id="11" name="Picture 10">
              <a:extLst>
                <a:ext uri="{FF2B5EF4-FFF2-40B4-BE49-F238E27FC236}">
                  <a16:creationId xmlns:a16="http://schemas.microsoft.com/office/drawing/2014/main" id="{3E7127DA-990B-4EE1-9F44-AD4A218461A7}"/>
                </a:ext>
              </a:extLst>
            </p:cNvPr>
            <p:cNvPicPr>
              <a:picLocks noChangeAspect="1"/>
            </p:cNvPicPr>
            <p:nvPr/>
          </p:nvPicPr>
          <p:blipFill>
            <a:blip r:embed="rId2"/>
            <a:stretch>
              <a:fillRect/>
            </a:stretch>
          </p:blipFill>
          <p:spPr>
            <a:xfrm>
              <a:off x="2585448" y="6252336"/>
              <a:ext cx="637765" cy="485838"/>
            </a:xfrm>
            <a:prstGeom prst="rect">
              <a:avLst/>
            </a:prstGeom>
          </p:spPr>
        </p:pic>
        <p:sp>
          <p:nvSpPr>
            <p:cNvPr id="12" name="TextBox 11">
              <a:extLst>
                <a:ext uri="{FF2B5EF4-FFF2-40B4-BE49-F238E27FC236}">
                  <a16:creationId xmlns:a16="http://schemas.microsoft.com/office/drawing/2014/main" id="{CE4CF5C6-714E-4F42-B36E-935101363719}"/>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15" name="Rectangle 14">
            <a:extLst>
              <a:ext uri="{FF2B5EF4-FFF2-40B4-BE49-F238E27FC236}">
                <a16:creationId xmlns:a16="http://schemas.microsoft.com/office/drawing/2014/main" id="{35D15C9B-338B-4CF0-9688-B4B80C2942A0}"/>
              </a:ext>
            </a:extLst>
          </p:cNvPr>
          <p:cNvSpPr/>
          <p:nvPr/>
        </p:nvSpPr>
        <p:spPr>
          <a:xfrm>
            <a:off x="1052160" y="4203968"/>
            <a:ext cx="432259" cy="219458"/>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nvGrpSpPr>
          <p:cNvPr id="71" name="Group 70">
            <a:extLst>
              <a:ext uri="{FF2B5EF4-FFF2-40B4-BE49-F238E27FC236}">
                <a16:creationId xmlns:a16="http://schemas.microsoft.com/office/drawing/2014/main" id="{2C55F02F-72EC-4CA3-BCA2-C58B296832CB}"/>
              </a:ext>
            </a:extLst>
          </p:cNvPr>
          <p:cNvGrpSpPr/>
          <p:nvPr/>
        </p:nvGrpSpPr>
        <p:grpSpPr>
          <a:xfrm>
            <a:off x="4426503" y="5757002"/>
            <a:ext cx="721037" cy="444217"/>
            <a:chOff x="3240661" y="1005909"/>
            <a:chExt cx="540854" cy="333210"/>
          </a:xfrm>
        </p:grpSpPr>
        <p:grpSp>
          <p:nvGrpSpPr>
            <p:cNvPr id="72" name="Group 71">
              <a:extLst>
                <a:ext uri="{FF2B5EF4-FFF2-40B4-BE49-F238E27FC236}">
                  <a16:creationId xmlns:a16="http://schemas.microsoft.com/office/drawing/2014/main" id="{849A7EB5-5AF3-4308-98AC-983AE906B449}"/>
                </a:ext>
              </a:extLst>
            </p:cNvPr>
            <p:cNvGrpSpPr/>
            <p:nvPr/>
          </p:nvGrpSpPr>
          <p:grpSpPr>
            <a:xfrm>
              <a:off x="3240661" y="1005909"/>
              <a:ext cx="540854" cy="333210"/>
              <a:chOff x="1926169" y="1632181"/>
              <a:chExt cx="540854" cy="333210"/>
            </a:xfrm>
          </p:grpSpPr>
          <p:sp>
            <p:nvSpPr>
              <p:cNvPr id="74" name="Rectangle 73">
                <a:extLst>
                  <a:ext uri="{FF2B5EF4-FFF2-40B4-BE49-F238E27FC236}">
                    <a16:creationId xmlns:a16="http://schemas.microsoft.com/office/drawing/2014/main" id="{6DCE8B8F-90C9-4761-B9CF-03CC93D216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5" name="Rectangle 74">
                <a:extLst>
                  <a:ext uri="{FF2B5EF4-FFF2-40B4-BE49-F238E27FC236}">
                    <a16:creationId xmlns:a16="http://schemas.microsoft.com/office/drawing/2014/main" id="{F674DAA2-4E50-4604-945A-A1C27659CDC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76" name="Group 75">
                <a:extLst>
                  <a:ext uri="{FF2B5EF4-FFF2-40B4-BE49-F238E27FC236}">
                    <a16:creationId xmlns:a16="http://schemas.microsoft.com/office/drawing/2014/main" id="{ED8E30DE-A4F2-4A28-977C-6B0485C43042}"/>
                  </a:ext>
                </a:extLst>
              </p:cNvPr>
              <p:cNvGrpSpPr/>
              <p:nvPr/>
            </p:nvGrpSpPr>
            <p:grpSpPr>
              <a:xfrm>
                <a:off x="1989961" y="1665409"/>
                <a:ext cx="413499" cy="266755"/>
                <a:chOff x="1371600" y="2038342"/>
                <a:chExt cx="609600" cy="393263"/>
              </a:xfrm>
            </p:grpSpPr>
            <p:cxnSp>
              <p:nvCxnSpPr>
                <p:cNvPr id="80" name="Straight Connector 79">
                  <a:extLst>
                    <a:ext uri="{FF2B5EF4-FFF2-40B4-BE49-F238E27FC236}">
                      <a16:creationId xmlns:a16="http://schemas.microsoft.com/office/drawing/2014/main" id="{F8AA5B90-CCA9-4F25-AC3A-CC657A5A992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1" name="Straight Connector 80">
                  <a:extLst>
                    <a:ext uri="{FF2B5EF4-FFF2-40B4-BE49-F238E27FC236}">
                      <a16:creationId xmlns:a16="http://schemas.microsoft.com/office/drawing/2014/main" id="{625F0336-00DF-4D36-AA17-ADC837E4C0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2" name="Straight Connector 81">
                  <a:extLst>
                    <a:ext uri="{FF2B5EF4-FFF2-40B4-BE49-F238E27FC236}">
                      <a16:creationId xmlns:a16="http://schemas.microsoft.com/office/drawing/2014/main" id="{1431BA00-ED11-4168-8C72-7EA45FD6DC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 name="Straight Connector 82">
                  <a:extLst>
                    <a:ext uri="{FF2B5EF4-FFF2-40B4-BE49-F238E27FC236}">
                      <a16:creationId xmlns:a16="http://schemas.microsoft.com/office/drawing/2014/main" id="{3718C4F3-EF7B-48B5-A24A-3B83F8D672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4" name="Straight Connector 83">
                  <a:extLst>
                    <a:ext uri="{FF2B5EF4-FFF2-40B4-BE49-F238E27FC236}">
                      <a16:creationId xmlns:a16="http://schemas.microsoft.com/office/drawing/2014/main" id="{215193E6-C5D5-4EA8-A925-532C5AB063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5" name="Straight Connector 84">
                  <a:extLst>
                    <a:ext uri="{FF2B5EF4-FFF2-40B4-BE49-F238E27FC236}">
                      <a16:creationId xmlns:a16="http://schemas.microsoft.com/office/drawing/2014/main" id="{7A52F436-05DE-4F36-BAE4-5ED514668B0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6" name="Straight Connector 85">
                  <a:extLst>
                    <a:ext uri="{FF2B5EF4-FFF2-40B4-BE49-F238E27FC236}">
                      <a16:creationId xmlns:a16="http://schemas.microsoft.com/office/drawing/2014/main" id="{85B8C4DA-E292-4FCA-B2A9-0D3C83AA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7" name="Straight Connector 86">
                  <a:extLst>
                    <a:ext uri="{FF2B5EF4-FFF2-40B4-BE49-F238E27FC236}">
                      <a16:creationId xmlns:a16="http://schemas.microsoft.com/office/drawing/2014/main" id="{450667F9-A4AA-4E1F-A7AE-A8AFE55BDE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8" name="Straight Connector 87">
                  <a:extLst>
                    <a:ext uri="{FF2B5EF4-FFF2-40B4-BE49-F238E27FC236}">
                      <a16:creationId xmlns:a16="http://schemas.microsoft.com/office/drawing/2014/main" id="{2FF1678B-AA9A-4D4E-96E8-6C1B5A79B3C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7" name="Rectangle 76">
                <a:extLst>
                  <a:ext uri="{FF2B5EF4-FFF2-40B4-BE49-F238E27FC236}">
                    <a16:creationId xmlns:a16="http://schemas.microsoft.com/office/drawing/2014/main" id="{2B1C3680-5A71-4CFC-B429-5161AB9C414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8" name="Rectangle 77">
                <a:extLst>
                  <a:ext uri="{FF2B5EF4-FFF2-40B4-BE49-F238E27FC236}">
                    <a16:creationId xmlns:a16="http://schemas.microsoft.com/office/drawing/2014/main" id="{87ADDBF4-51C0-4C4F-883D-F9E235705D3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9" name="Rectangle 78">
                <a:extLst>
                  <a:ext uri="{FF2B5EF4-FFF2-40B4-BE49-F238E27FC236}">
                    <a16:creationId xmlns:a16="http://schemas.microsoft.com/office/drawing/2014/main" id="{0699AFC2-D7AC-4E3A-9AB8-052FEEAE13B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73" name="Rectangle 72">
              <a:extLst>
                <a:ext uri="{FF2B5EF4-FFF2-40B4-BE49-F238E27FC236}">
                  <a16:creationId xmlns:a16="http://schemas.microsoft.com/office/drawing/2014/main" id="{B22A1263-50EB-4541-8D58-F2DF45A6B6F4}"/>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89" name="Group 88">
            <a:extLst>
              <a:ext uri="{FF2B5EF4-FFF2-40B4-BE49-F238E27FC236}">
                <a16:creationId xmlns:a16="http://schemas.microsoft.com/office/drawing/2014/main" id="{C3C55AEA-53F2-4040-93F7-BABE991149BB}"/>
              </a:ext>
            </a:extLst>
          </p:cNvPr>
          <p:cNvGrpSpPr/>
          <p:nvPr/>
        </p:nvGrpSpPr>
        <p:grpSpPr>
          <a:xfrm>
            <a:off x="3707026" y="5757005"/>
            <a:ext cx="721037" cy="444217"/>
            <a:chOff x="3240661" y="1005909"/>
            <a:chExt cx="540854" cy="333210"/>
          </a:xfrm>
        </p:grpSpPr>
        <p:grpSp>
          <p:nvGrpSpPr>
            <p:cNvPr id="90" name="Group 89">
              <a:extLst>
                <a:ext uri="{FF2B5EF4-FFF2-40B4-BE49-F238E27FC236}">
                  <a16:creationId xmlns:a16="http://schemas.microsoft.com/office/drawing/2014/main" id="{001F4E16-DA4D-480B-BBB1-1ACBCA1171A1}"/>
                </a:ext>
              </a:extLst>
            </p:cNvPr>
            <p:cNvGrpSpPr/>
            <p:nvPr/>
          </p:nvGrpSpPr>
          <p:grpSpPr>
            <a:xfrm>
              <a:off x="3240661" y="1005909"/>
              <a:ext cx="540854" cy="333210"/>
              <a:chOff x="1926169" y="1632181"/>
              <a:chExt cx="540854" cy="333210"/>
            </a:xfrm>
          </p:grpSpPr>
          <p:sp>
            <p:nvSpPr>
              <p:cNvPr id="92" name="Rectangle 91">
                <a:extLst>
                  <a:ext uri="{FF2B5EF4-FFF2-40B4-BE49-F238E27FC236}">
                    <a16:creationId xmlns:a16="http://schemas.microsoft.com/office/drawing/2014/main" id="{7B86FE43-6DF8-448A-AF3B-9305D3D703E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3" name="Rectangle 92">
                <a:extLst>
                  <a:ext uri="{FF2B5EF4-FFF2-40B4-BE49-F238E27FC236}">
                    <a16:creationId xmlns:a16="http://schemas.microsoft.com/office/drawing/2014/main" id="{0E3BDAF3-1BF2-45C9-91A3-9A71743810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94" name="Group 93">
                <a:extLst>
                  <a:ext uri="{FF2B5EF4-FFF2-40B4-BE49-F238E27FC236}">
                    <a16:creationId xmlns:a16="http://schemas.microsoft.com/office/drawing/2014/main" id="{92E8C14C-B571-454F-96A8-9300729A3A22}"/>
                  </a:ext>
                </a:extLst>
              </p:cNvPr>
              <p:cNvGrpSpPr/>
              <p:nvPr/>
            </p:nvGrpSpPr>
            <p:grpSpPr>
              <a:xfrm>
                <a:off x="1989961" y="1665409"/>
                <a:ext cx="413499" cy="266755"/>
                <a:chOff x="1371600" y="2038342"/>
                <a:chExt cx="609600" cy="393263"/>
              </a:xfrm>
            </p:grpSpPr>
            <p:cxnSp>
              <p:nvCxnSpPr>
                <p:cNvPr id="98" name="Straight Connector 97">
                  <a:extLst>
                    <a:ext uri="{FF2B5EF4-FFF2-40B4-BE49-F238E27FC236}">
                      <a16:creationId xmlns:a16="http://schemas.microsoft.com/office/drawing/2014/main" id="{64EB1A3C-0DF1-4279-9D7F-2EF7CE2A3C1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99" name="Straight Connector 98">
                  <a:extLst>
                    <a:ext uri="{FF2B5EF4-FFF2-40B4-BE49-F238E27FC236}">
                      <a16:creationId xmlns:a16="http://schemas.microsoft.com/office/drawing/2014/main" id="{2058DD2A-858E-464C-8D29-BB4A34635B8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00" name="Straight Connector 99">
                  <a:extLst>
                    <a:ext uri="{FF2B5EF4-FFF2-40B4-BE49-F238E27FC236}">
                      <a16:creationId xmlns:a16="http://schemas.microsoft.com/office/drawing/2014/main" id="{F716137E-7087-4F95-9479-26465B97D6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01" name="Straight Connector 100">
                  <a:extLst>
                    <a:ext uri="{FF2B5EF4-FFF2-40B4-BE49-F238E27FC236}">
                      <a16:creationId xmlns:a16="http://schemas.microsoft.com/office/drawing/2014/main" id="{2385BD4B-DB80-4C90-9449-EC6E075A7C5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02" name="Straight Connector 101">
                  <a:extLst>
                    <a:ext uri="{FF2B5EF4-FFF2-40B4-BE49-F238E27FC236}">
                      <a16:creationId xmlns:a16="http://schemas.microsoft.com/office/drawing/2014/main" id="{D7696A99-2F06-4EC6-999A-7D94ED9E72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03" name="Straight Connector 102">
                  <a:extLst>
                    <a:ext uri="{FF2B5EF4-FFF2-40B4-BE49-F238E27FC236}">
                      <a16:creationId xmlns:a16="http://schemas.microsoft.com/office/drawing/2014/main" id="{6EDC0C19-B172-49FF-B67D-2F5D48AAD9A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04" name="Straight Connector 103">
                  <a:extLst>
                    <a:ext uri="{FF2B5EF4-FFF2-40B4-BE49-F238E27FC236}">
                      <a16:creationId xmlns:a16="http://schemas.microsoft.com/office/drawing/2014/main" id="{C3C69701-0100-47FA-84D3-4ACBC138207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05" name="Straight Connector 104">
                  <a:extLst>
                    <a:ext uri="{FF2B5EF4-FFF2-40B4-BE49-F238E27FC236}">
                      <a16:creationId xmlns:a16="http://schemas.microsoft.com/office/drawing/2014/main" id="{1578DD0A-003C-4E4E-B3C7-B9199880BB7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06" name="Straight Connector 105">
                  <a:extLst>
                    <a:ext uri="{FF2B5EF4-FFF2-40B4-BE49-F238E27FC236}">
                      <a16:creationId xmlns:a16="http://schemas.microsoft.com/office/drawing/2014/main" id="{0906EDE7-75A1-4468-A321-6ECCA2AD7A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95" name="Rectangle 94">
                <a:extLst>
                  <a:ext uri="{FF2B5EF4-FFF2-40B4-BE49-F238E27FC236}">
                    <a16:creationId xmlns:a16="http://schemas.microsoft.com/office/drawing/2014/main" id="{30400358-DB27-4183-879D-4811EA6A9DD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6" name="Rectangle 95">
                <a:extLst>
                  <a:ext uri="{FF2B5EF4-FFF2-40B4-BE49-F238E27FC236}">
                    <a16:creationId xmlns:a16="http://schemas.microsoft.com/office/drawing/2014/main" id="{24685A52-23C4-4198-9B61-6363B8F047F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7" name="Rectangle 96">
                <a:extLst>
                  <a:ext uri="{FF2B5EF4-FFF2-40B4-BE49-F238E27FC236}">
                    <a16:creationId xmlns:a16="http://schemas.microsoft.com/office/drawing/2014/main" id="{15182A16-1BB7-4ED1-AA42-B13EF6C778A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91" name="Rectangle 90">
              <a:extLst>
                <a:ext uri="{FF2B5EF4-FFF2-40B4-BE49-F238E27FC236}">
                  <a16:creationId xmlns:a16="http://schemas.microsoft.com/office/drawing/2014/main" id="{5B01A4FF-2B3B-4E12-820F-9603E173E1F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07" name="Rectangle 106">
            <a:extLst>
              <a:ext uri="{FF2B5EF4-FFF2-40B4-BE49-F238E27FC236}">
                <a16:creationId xmlns:a16="http://schemas.microsoft.com/office/drawing/2014/main" id="{0AA18B33-9717-4656-8243-66EAC62A85F4}"/>
              </a:ext>
            </a:extLst>
          </p:cNvPr>
          <p:cNvSpPr/>
          <p:nvPr/>
        </p:nvSpPr>
        <p:spPr bwMode="auto">
          <a:xfrm>
            <a:off x="3769165" y="3962400"/>
            <a:ext cx="811289" cy="5179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1E65F341-2990-42D3-AA5A-571A5FDFA4B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786" b="12211"/>
          <a:stretch/>
        </p:blipFill>
        <p:spPr>
          <a:xfrm>
            <a:off x="3476362" y="3632473"/>
            <a:ext cx="1310660" cy="1035452"/>
          </a:xfrm>
          <a:prstGeom prst="rect">
            <a:avLst/>
          </a:prstGeom>
        </p:spPr>
      </p:pic>
      <p:pic>
        <p:nvPicPr>
          <p:cNvPr id="9" name="Graphic 8">
            <a:extLst>
              <a:ext uri="{FF2B5EF4-FFF2-40B4-BE49-F238E27FC236}">
                <a16:creationId xmlns:a16="http://schemas.microsoft.com/office/drawing/2014/main" id="{C09469E5-7C5E-42FA-A4E4-83E05D7C86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19" y="3540610"/>
            <a:ext cx="1013461" cy="1013461"/>
          </a:xfrm>
          <a:prstGeom prst="rect">
            <a:avLst/>
          </a:prstGeom>
        </p:spPr>
      </p:pic>
      <p:sp>
        <p:nvSpPr>
          <p:cNvPr id="51" name="Rectangle 50">
            <a:extLst>
              <a:ext uri="{FF2B5EF4-FFF2-40B4-BE49-F238E27FC236}">
                <a16:creationId xmlns:a16="http://schemas.microsoft.com/office/drawing/2014/main" id="{BD21C4ED-77D6-48DB-B6AA-5D2A9260F4A3}"/>
              </a:ext>
            </a:extLst>
          </p:cNvPr>
          <p:cNvSpPr/>
          <p:nvPr/>
        </p:nvSpPr>
        <p:spPr>
          <a:xfrm>
            <a:off x="74415" y="5160173"/>
            <a:ext cx="6096000" cy="907171"/>
          </a:xfrm>
          <a:prstGeom prst="rect">
            <a:avLst/>
          </a:prstGeom>
        </p:spPr>
        <p:txBody>
          <a:bodyPr>
            <a:spAutoFit/>
          </a:bodyPr>
          <a:lstStyle/>
          <a:p>
            <a:r>
              <a:rPr lang="en-US" dirty="0">
                <a:hlinkClick r:id="rId7"/>
              </a:rPr>
              <a:t>Functional Testing w/Helm &amp; Kubernetes</a:t>
            </a:r>
            <a:endParaRPr lang="en-US" dirty="0"/>
          </a:p>
          <a:p>
            <a:r>
              <a:rPr lang="en-US" dirty="0"/>
              <a:t>	- Dan Garfield </a:t>
            </a:r>
            <a:br>
              <a:rPr lang="en-US" dirty="0"/>
            </a:br>
            <a:r>
              <a:rPr lang="en-US" dirty="0"/>
              <a:t>	   Codefresh.io</a:t>
            </a:r>
          </a:p>
        </p:txBody>
      </p:sp>
      <p:pic>
        <p:nvPicPr>
          <p:cNvPr id="53" name="Picture 6" descr="Brigade">
            <a:extLst>
              <a:ext uri="{FF2B5EF4-FFF2-40B4-BE49-F238E27FC236}">
                <a16:creationId xmlns:a16="http://schemas.microsoft.com/office/drawing/2014/main" id="{0CE556DB-EA2D-442B-BC4F-416AC7C089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7725" y="5158299"/>
            <a:ext cx="937816" cy="57069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ngeor.files.wordpress.com/2017/11/helm-small.png">
            <a:extLst>
              <a:ext uri="{FF2B5EF4-FFF2-40B4-BE49-F238E27FC236}">
                <a16:creationId xmlns:a16="http://schemas.microsoft.com/office/drawing/2014/main" id="{9855E040-77D6-438B-AEAD-01955F36D91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5293884" y="4348203"/>
            <a:ext cx="707160" cy="733145"/>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3DA9D3F0-3BAC-46C0-BFC8-9965E8A9233F}"/>
              </a:ext>
            </a:extLst>
          </p:cNvPr>
          <p:cNvGrpSpPr/>
          <p:nvPr/>
        </p:nvGrpSpPr>
        <p:grpSpPr>
          <a:xfrm>
            <a:off x="1759223" y="4237091"/>
            <a:ext cx="721037" cy="444217"/>
            <a:chOff x="3240661" y="1005909"/>
            <a:chExt cx="540854" cy="333210"/>
          </a:xfrm>
        </p:grpSpPr>
        <p:grpSp>
          <p:nvGrpSpPr>
            <p:cNvPr id="56" name="Group 55">
              <a:extLst>
                <a:ext uri="{FF2B5EF4-FFF2-40B4-BE49-F238E27FC236}">
                  <a16:creationId xmlns:a16="http://schemas.microsoft.com/office/drawing/2014/main" id="{5EF0CD9C-7685-4C78-BC41-CB2E12A640EF}"/>
                </a:ext>
              </a:extLst>
            </p:cNvPr>
            <p:cNvGrpSpPr/>
            <p:nvPr/>
          </p:nvGrpSpPr>
          <p:grpSpPr>
            <a:xfrm>
              <a:off x="3240661" y="1005909"/>
              <a:ext cx="540854" cy="333210"/>
              <a:chOff x="1926169" y="1632181"/>
              <a:chExt cx="540854" cy="333210"/>
            </a:xfrm>
          </p:grpSpPr>
          <p:sp>
            <p:nvSpPr>
              <p:cNvPr id="58" name="Rectangle 57">
                <a:extLst>
                  <a:ext uri="{FF2B5EF4-FFF2-40B4-BE49-F238E27FC236}">
                    <a16:creationId xmlns:a16="http://schemas.microsoft.com/office/drawing/2014/main" id="{97C41787-7D53-48AC-8A32-2FBD347E40A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 name="Rectangle 58">
                <a:extLst>
                  <a:ext uri="{FF2B5EF4-FFF2-40B4-BE49-F238E27FC236}">
                    <a16:creationId xmlns:a16="http://schemas.microsoft.com/office/drawing/2014/main" id="{2B1517FB-6A20-4D23-A6B0-8C77E69E6CF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 name="Group 59">
                <a:extLst>
                  <a:ext uri="{FF2B5EF4-FFF2-40B4-BE49-F238E27FC236}">
                    <a16:creationId xmlns:a16="http://schemas.microsoft.com/office/drawing/2014/main" id="{BDDF6085-3BA0-476A-9DC9-3D9E55FCCEE1}"/>
                  </a:ext>
                </a:extLst>
              </p:cNvPr>
              <p:cNvGrpSpPr/>
              <p:nvPr/>
            </p:nvGrpSpPr>
            <p:grpSpPr>
              <a:xfrm>
                <a:off x="1989961" y="1665409"/>
                <a:ext cx="413499" cy="266755"/>
                <a:chOff x="1371600" y="2038342"/>
                <a:chExt cx="609600" cy="393263"/>
              </a:xfrm>
            </p:grpSpPr>
            <p:cxnSp>
              <p:nvCxnSpPr>
                <p:cNvPr id="64" name="Straight Connector 63">
                  <a:extLst>
                    <a:ext uri="{FF2B5EF4-FFF2-40B4-BE49-F238E27FC236}">
                      <a16:creationId xmlns:a16="http://schemas.microsoft.com/office/drawing/2014/main" id="{020996D8-3B77-4572-97B1-2C744D50F4C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5" name="Straight Connector 64">
                  <a:extLst>
                    <a:ext uri="{FF2B5EF4-FFF2-40B4-BE49-F238E27FC236}">
                      <a16:creationId xmlns:a16="http://schemas.microsoft.com/office/drawing/2014/main" id="{6B805C2F-80FA-4F61-A578-45109DDF8AE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 name="Straight Connector 65">
                  <a:extLst>
                    <a:ext uri="{FF2B5EF4-FFF2-40B4-BE49-F238E27FC236}">
                      <a16:creationId xmlns:a16="http://schemas.microsoft.com/office/drawing/2014/main" id="{3E435E9C-D324-4D4B-BA99-AE11C327254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7" name="Straight Connector 66">
                  <a:extLst>
                    <a:ext uri="{FF2B5EF4-FFF2-40B4-BE49-F238E27FC236}">
                      <a16:creationId xmlns:a16="http://schemas.microsoft.com/office/drawing/2014/main" id="{09CDD50E-566E-433B-8672-FF769752596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 name="Straight Connector 67">
                  <a:extLst>
                    <a:ext uri="{FF2B5EF4-FFF2-40B4-BE49-F238E27FC236}">
                      <a16:creationId xmlns:a16="http://schemas.microsoft.com/office/drawing/2014/main" id="{20E7855A-4B12-4056-B490-6B2B1AE536E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9" name="Straight Connector 68">
                  <a:extLst>
                    <a:ext uri="{FF2B5EF4-FFF2-40B4-BE49-F238E27FC236}">
                      <a16:creationId xmlns:a16="http://schemas.microsoft.com/office/drawing/2014/main" id="{AE855821-33B2-4958-A2F0-872261770A4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70" name="Straight Connector 69">
                  <a:extLst>
                    <a:ext uri="{FF2B5EF4-FFF2-40B4-BE49-F238E27FC236}">
                      <a16:creationId xmlns:a16="http://schemas.microsoft.com/office/drawing/2014/main" id="{CE7B05E5-1635-4E32-A9EF-2C37B1BF32A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08" name="Straight Connector 107">
                  <a:extLst>
                    <a:ext uri="{FF2B5EF4-FFF2-40B4-BE49-F238E27FC236}">
                      <a16:creationId xmlns:a16="http://schemas.microsoft.com/office/drawing/2014/main" id="{68B9CF89-CFF6-47E7-AAF7-20BC579D8F8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09" name="Straight Connector 108">
                  <a:extLst>
                    <a:ext uri="{FF2B5EF4-FFF2-40B4-BE49-F238E27FC236}">
                      <a16:creationId xmlns:a16="http://schemas.microsoft.com/office/drawing/2014/main" id="{DF0F185E-9E86-453B-A26B-A4D14AD5B4E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1" name="Rectangle 60">
                <a:extLst>
                  <a:ext uri="{FF2B5EF4-FFF2-40B4-BE49-F238E27FC236}">
                    <a16:creationId xmlns:a16="http://schemas.microsoft.com/office/drawing/2014/main" id="{526AF2F7-2DA6-481B-8B35-279BF4529A6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2" name="Rectangle 61">
                <a:extLst>
                  <a:ext uri="{FF2B5EF4-FFF2-40B4-BE49-F238E27FC236}">
                    <a16:creationId xmlns:a16="http://schemas.microsoft.com/office/drawing/2014/main" id="{C1DEA4A6-FE9E-4012-BCA6-010A5BF0E50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 name="Rectangle 62">
                <a:extLst>
                  <a:ext uri="{FF2B5EF4-FFF2-40B4-BE49-F238E27FC236}">
                    <a16:creationId xmlns:a16="http://schemas.microsoft.com/office/drawing/2014/main" id="{28D075A6-163D-4D49-9D37-22A6F775CBC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7" name="Rectangle 56">
              <a:extLst>
                <a:ext uri="{FF2B5EF4-FFF2-40B4-BE49-F238E27FC236}">
                  <a16:creationId xmlns:a16="http://schemas.microsoft.com/office/drawing/2014/main" id="{98A8A312-DD21-4536-82B5-495821461BB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dirty="0">
                  <a:solidFill>
                    <a:srgbClr val="FFFFFF"/>
                  </a:solidFill>
                  <a:latin typeface="Calibri"/>
                </a:rPr>
                <a:t>runner:1</a:t>
              </a:r>
            </a:p>
          </p:txBody>
        </p:sp>
      </p:grpSp>
      <p:cxnSp>
        <p:nvCxnSpPr>
          <p:cNvPr id="110" name="Straight Arrow Connector 109">
            <a:extLst>
              <a:ext uri="{FF2B5EF4-FFF2-40B4-BE49-F238E27FC236}">
                <a16:creationId xmlns:a16="http://schemas.microsoft.com/office/drawing/2014/main" id="{3DC50A5E-2C0D-442A-AE67-CE68BD55095B}"/>
              </a:ext>
            </a:extLst>
          </p:cNvPr>
          <p:cNvCxnSpPr>
            <a:cxnSpLocks/>
          </p:cNvCxnSpPr>
          <p:nvPr/>
        </p:nvCxnSpPr>
        <p:spPr>
          <a:xfrm>
            <a:off x="2467563" y="4681308"/>
            <a:ext cx="1531227" cy="1191431"/>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698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2" nodeType="click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par>
                                <p:cTn id="32" presetID="42" presetClass="path" presetSubtype="0" accel="50000" decel="50000" fill="hold" grpId="0" nodeType="withEffect">
                                  <p:stCondLst>
                                    <p:cond delay="0"/>
                                  </p:stCondLst>
                                  <p:childTnLst>
                                    <p:animMotion origin="layout" path="M 3.33333E-6 4.81481E-6 L 0.22643 -0.01644 " pathEditMode="relative" rAng="0" ptsTypes="AA">
                                      <p:cBhvr>
                                        <p:cTn id="33" dur="2000" fill="hold"/>
                                        <p:tgtEl>
                                          <p:spTgt spid="52"/>
                                        </p:tgtEl>
                                        <p:attrNameLst>
                                          <p:attrName>ppt_x</p:attrName>
                                          <p:attrName>ppt_y</p:attrName>
                                        </p:attrNameLst>
                                      </p:cBhvr>
                                      <p:rCtr x="11315" y="-833"/>
                                    </p:animMotion>
                                  </p:childTnLst>
                                </p:cTn>
                              </p:par>
                              <p:par>
                                <p:cTn id="34" presetID="1" presetClass="entr" presetSubtype="0" fill="hold" grpId="2" nodeType="withEffect">
                                  <p:stCondLst>
                                    <p:cond delay="900"/>
                                  </p:stCondLst>
                                  <p:childTnLst>
                                    <p:set>
                                      <p:cBhvr>
                                        <p:cTn id="35" dur="1" fill="hold">
                                          <p:stCondLst>
                                            <p:cond delay="0"/>
                                          </p:stCondLst>
                                        </p:cTn>
                                        <p:tgtEl>
                                          <p:spTgt spid="15"/>
                                        </p:tgtEl>
                                        <p:attrNameLst>
                                          <p:attrName>style.visibility</p:attrName>
                                        </p:attrNameLst>
                                      </p:cBhvr>
                                      <p:to>
                                        <p:strVal val="visible"/>
                                      </p:to>
                                    </p:set>
                                  </p:childTnLst>
                                </p:cTn>
                              </p:par>
                              <p:par>
                                <p:cTn id="36" presetID="42" presetClass="path" presetSubtype="0" accel="50000" decel="50000" fill="hold" grpId="0" nodeType="withEffect">
                                  <p:stCondLst>
                                    <p:cond delay="900"/>
                                  </p:stCondLst>
                                  <p:childTnLst>
                                    <p:animMotion origin="layout" path="M 3.54167E-6 4.81481E-6 L 0.22656 -0.01644 " pathEditMode="relative" rAng="0" ptsTypes="AA">
                                      <p:cBhvr>
                                        <p:cTn id="37" dur="2000" fill="hold"/>
                                        <p:tgtEl>
                                          <p:spTgt spid="15"/>
                                        </p:tgtEl>
                                        <p:attrNameLst>
                                          <p:attrName>ppt_x</p:attrName>
                                          <p:attrName>ppt_y</p:attrName>
                                        </p:attrNameLst>
                                      </p:cBhvr>
                                      <p:rCtr x="11354" y="-833"/>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par>
                          <p:cTn id="46" fill="hold">
                            <p:stCondLst>
                              <p:cond delay="500"/>
                            </p:stCondLst>
                            <p:childTnLst>
                              <p:par>
                                <p:cTn id="47" presetID="42" presetClass="path" presetSubtype="0" accel="50000" decel="50000" fill="hold" grpId="1" nodeType="afterEffect">
                                  <p:stCondLst>
                                    <p:cond delay="0"/>
                                  </p:stCondLst>
                                  <p:childTnLst>
                                    <p:animMotion origin="layout" path="M 0.22644 -0.01644 L 0.22942 0.24282 " pathEditMode="relative" rAng="0" ptsTypes="AA">
                                      <p:cBhvr>
                                        <p:cTn id="48" dur="2000" fill="hold"/>
                                        <p:tgtEl>
                                          <p:spTgt spid="52"/>
                                        </p:tgtEl>
                                        <p:attrNameLst>
                                          <p:attrName>ppt_x</p:attrName>
                                          <p:attrName>ppt_y</p:attrName>
                                        </p:attrNameLst>
                                      </p:cBhvr>
                                      <p:rCtr x="221" y="12940"/>
                                    </p:animMotion>
                                  </p:childTnLst>
                                </p:cTn>
                              </p:par>
                              <p:par>
                                <p:cTn id="49" presetID="10" presetClass="entr" presetSubtype="0" fill="hold" nodeType="withEffect">
                                  <p:stCondLst>
                                    <p:cond delay="150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42" presetClass="path" presetSubtype="0" accel="50000" decel="50000" fill="hold" grpId="1" nodeType="withEffect">
                                  <p:stCondLst>
                                    <p:cond delay="700"/>
                                  </p:stCondLst>
                                  <p:childTnLst>
                                    <p:animMotion origin="layout" path="M 0.22656 -0.01644 L 0.28841 0.24305 " pathEditMode="relative" rAng="0" ptsTypes="AA">
                                      <p:cBhvr>
                                        <p:cTn id="53" dur="2000" fill="hold"/>
                                        <p:tgtEl>
                                          <p:spTgt spid="15"/>
                                        </p:tgtEl>
                                        <p:attrNameLst>
                                          <p:attrName>ppt_x</p:attrName>
                                          <p:attrName>ppt_y</p:attrName>
                                        </p:attrNameLst>
                                      </p:cBhvr>
                                      <p:rCtr x="3034" y="12940"/>
                                    </p:animMotion>
                                  </p:childTnLst>
                                </p:cTn>
                              </p:par>
                              <p:par>
                                <p:cTn id="54" presetID="10" presetClass="entr" presetSubtype="0" fill="hold" nodeType="withEffect">
                                  <p:stCondLst>
                                    <p:cond delay="225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wipe(left)">
                                      <p:cBhvr>
                                        <p:cTn id="65" dur="500"/>
                                        <p:tgtEl>
                                          <p:spTgt spid="1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par>
                                <p:cTn id="71" presetID="10" presetClass="exit" presetSubtype="0" fill="hold" nodeType="withEffect">
                                  <p:stCondLst>
                                    <p:cond delay="0"/>
                                  </p:stCondLst>
                                  <p:childTnLst>
                                    <p:animEffect transition="out" filter="fade">
                                      <p:cBhvr>
                                        <p:cTn id="72" dur="500"/>
                                        <p:tgtEl>
                                          <p:spTgt spid="55"/>
                                        </p:tgtEl>
                                      </p:cBhvr>
                                    </p:animEffect>
                                    <p:set>
                                      <p:cBhvr>
                                        <p:cTn id="73" dur="1" fill="hold">
                                          <p:stCondLst>
                                            <p:cond delay="499"/>
                                          </p:stCondLst>
                                        </p:cTn>
                                        <p:tgtEl>
                                          <p:spTgt spid="55"/>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10"/>
                                        </p:tgtEl>
                                      </p:cBhvr>
                                    </p:animEffect>
                                    <p:set>
                                      <p:cBhvr>
                                        <p:cTn id="76" dur="1" fill="hold">
                                          <p:stCondLst>
                                            <p:cond delay="499"/>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2" grpId="0" animBg="1"/>
      <p:bldP spid="52" grpId="1" animBg="1"/>
      <p:bldP spid="52" grpId="2" animBg="1"/>
      <p:bldP spid="8" grpId="0" animBg="1"/>
      <p:bldP spid="15" grpId="0" animBg="1"/>
      <p:bldP spid="15" grpId="1" animBg="1"/>
      <p:bldP spid="15" grpId="2" animBg="1"/>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CE9D9-9B3B-49D8-A4B0-104186796665}"/>
              </a:ext>
            </a:extLst>
          </p:cNvPr>
          <p:cNvSpPr>
            <a:spLocks noGrp="1"/>
          </p:cNvSpPr>
          <p:nvPr>
            <p:ph type="title"/>
          </p:nvPr>
        </p:nvSpPr>
        <p:spPr/>
        <p:txBody>
          <a:bodyPr/>
          <a:lstStyle/>
          <a:p>
            <a:r>
              <a:rPr lang="en-US" dirty="0"/>
              <a:t>Run</a:t>
            </a:r>
          </a:p>
        </p:txBody>
      </p:sp>
    </p:spTree>
    <p:extLst>
      <p:ext uri="{BB962C8B-B14F-4D97-AF65-F5344CB8AC3E}">
        <p14:creationId xmlns:p14="http://schemas.microsoft.com/office/powerpoint/2010/main" val="296103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39290-B3FC-4831-979E-F097F8CFD5F6}"/>
              </a:ext>
            </a:extLst>
          </p:cNvPr>
          <p:cNvSpPr>
            <a:spLocks noGrp="1"/>
          </p:cNvSpPr>
          <p:nvPr>
            <p:ph type="title"/>
          </p:nvPr>
        </p:nvSpPr>
        <p:spPr/>
        <p:txBody>
          <a:bodyPr/>
          <a:lstStyle/>
          <a:p>
            <a:r>
              <a:rPr lang="en-US" dirty="0"/>
              <a:t>Deploying &amp; Managing “</a:t>
            </a:r>
            <a:r>
              <a:rPr lang="en-US" i="1" dirty="0"/>
              <a:t>Unreliable” </a:t>
            </a:r>
            <a:r>
              <a:rPr lang="en-US" dirty="0"/>
              <a:t>Systems</a:t>
            </a:r>
          </a:p>
        </p:txBody>
      </p:sp>
      <p:pic>
        <p:nvPicPr>
          <p:cNvPr id="5" name="Picture 2" descr="https://ngeor.files.wordpress.com/2017/11/helm-small.png">
            <a:extLst>
              <a:ext uri="{FF2B5EF4-FFF2-40B4-BE49-F238E27FC236}">
                <a16:creationId xmlns:a16="http://schemas.microsoft.com/office/drawing/2014/main" id="{7F216316-3B29-4876-8C58-057A6DB51606}"/>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2088859" y="3864280"/>
            <a:ext cx="2315362" cy="2400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0F9AE0-324F-45D7-8EF0-A4E53708325E}"/>
              </a:ext>
            </a:extLst>
          </p:cNvPr>
          <p:cNvPicPr>
            <a:picLocks noChangeAspect="1"/>
          </p:cNvPicPr>
          <p:nvPr/>
        </p:nvPicPr>
        <p:blipFill>
          <a:blip r:embed="rId4"/>
          <a:stretch>
            <a:fillRect/>
          </a:stretch>
        </p:blipFill>
        <p:spPr>
          <a:xfrm>
            <a:off x="7787781" y="4070154"/>
            <a:ext cx="2610576" cy="1988694"/>
          </a:xfrm>
          <a:prstGeom prst="rect">
            <a:avLst/>
          </a:prstGeom>
        </p:spPr>
      </p:pic>
      <p:pic>
        <p:nvPicPr>
          <p:cNvPr id="7" name="Graphic 6">
            <a:extLst>
              <a:ext uri="{FF2B5EF4-FFF2-40B4-BE49-F238E27FC236}">
                <a16:creationId xmlns:a16="http://schemas.microsoft.com/office/drawing/2014/main" id="{E37D4370-2A34-4210-BC08-E0A8ACC97BA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8720"/>
          <a:stretch/>
        </p:blipFill>
        <p:spPr>
          <a:xfrm>
            <a:off x="4103846" y="3832903"/>
            <a:ext cx="3984311" cy="2463197"/>
          </a:xfrm>
          <a:prstGeom prst="rect">
            <a:avLst/>
          </a:prstGeom>
        </p:spPr>
      </p:pic>
    </p:spTree>
    <p:extLst>
      <p:ext uri="{BB962C8B-B14F-4D97-AF65-F5344CB8AC3E}">
        <p14:creationId xmlns:p14="http://schemas.microsoft.com/office/powerpoint/2010/main" val="240023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F1F33-8E1D-442D-8576-71A1B59A8EDF}"/>
              </a:ext>
            </a:extLst>
          </p:cNvPr>
          <p:cNvSpPr>
            <a:spLocks noGrp="1"/>
          </p:cNvSpPr>
          <p:nvPr>
            <p:ph type="title"/>
          </p:nvPr>
        </p:nvSpPr>
        <p:spPr/>
        <p:txBody>
          <a:bodyPr/>
          <a:lstStyle/>
          <a:p>
            <a:r>
              <a:rPr lang="en-US"/>
              <a:t>Service Boundary Definition</a:t>
            </a:r>
          </a:p>
        </p:txBody>
      </p:sp>
      <p:sp>
        <p:nvSpPr>
          <p:cNvPr id="4" name="Text Placeholder 3">
            <a:extLst>
              <a:ext uri="{FF2B5EF4-FFF2-40B4-BE49-F238E27FC236}">
                <a16:creationId xmlns:a16="http://schemas.microsoft.com/office/drawing/2014/main" id="{D7A13FB7-CA01-4EC9-A46F-4875B50B65DA}"/>
              </a:ext>
            </a:extLst>
          </p:cNvPr>
          <p:cNvSpPr>
            <a:spLocks noGrp="1"/>
          </p:cNvSpPr>
          <p:nvPr>
            <p:ph type="body" sz="quarter" idx="10"/>
          </p:nvPr>
        </p:nvSpPr>
        <p:spPr>
          <a:xfrm>
            <a:off x="584200" y="1435497"/>
            <a:ext cx="11018520" cy="1538883"/>
          </a:xfrm>
        </p:spPr>
        <p:txBody>
          <a:bodyPr/>
          <a:lstStyle/>
          <a:p>
            <a:r>
              <a:rPr lang="en-US"/>
              <a:t>Helm Charts</a:t>
            </a:r>
          </a:p>
          <a:p>
            <a:pPr lvl="1"/>
            <a:r>
              <a:rPr lang="en-US"/>
              <a:t>Kubernetes application deployment declaration</a:t>
            </a:r>
          </a:p>
          <a:p>
            <a:pPr lvl="1"/>
            <a:r>
              <a:rPr lang="en-US"/>
              <a:t>A set of “files” that describe the intent of what you want deployed</a:t>
            </a:r>
          </a:p>
          <a:p>
            <a:pPr marL="228600" lvl="1" indent="0">
              <a:buNone/>
            </a:pPr>
            <a:endParaRPr lang="en-US"/>
          </a:p>
        </p:txBody>
      </p:sp>
      <p:pic>
        <p:nvPicPr>
          <p:cNvPr id="5" name="Picture 2" descr="https://ngeor.files.wordpress.com/2017/11/helm-small.png">
            <a:extLst>
              <a:ext uri="{FF2B5EF4-FFF2-40B4-BE49-F238E27FC236}">
                <a16:creationId xmlns:a16="http://schemas.microsoft.com/office/drawing/2014/main" id="{346B0552-E198-4D27-9597-011815F83934}"/>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070230" y="569537"/>
            <a:ext cx="2315362" cy="24004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F40D62-4625-4CA9-961D-A55BDC2921D7}"/>
              </a:ext>
            </a:extLst>
          </p:cNvPr>
          <p:cNvSpPr/>
          <p:nvPr/>
        </p:nvSpPr>
        <p:spPr>
          <a:xfrm>
            <a:off x="254000" y="3965525"/>
            <a:ext cx="4695371" cy="2536848"/>
          </a:xfrm>
          <a:prstGeom prst="rect">
            <a:avLst/>
          </a:prstGeom>
        </p:spPr>
        <p:txBody>
          <a:bodyPr wrap="square">
            <a:spAutoFit/>
          </a:bodyPr>
          <a:lstStyle/>
          <a:p>
            <a:pPr marL="228600" lvl="1" indent="0">
              <a:buNone/>
              <a:tabLst>
                <a:tab pos="631825" algn="l"/>
                <a:tab pos="914400" algn="l"/>
                <a:tab pos="1196975" algn="l"/>
              </a:tabLst>
            </a:pPr>
            <a:r>
              <a:rPr lang="en-US" err="1">
                <a:latin typeface="Courier New" panose="02070309020205020404" pitchFamily="49" charset="0"/>
                <a:cs typeface="Courier New" panose="02070309020205020404" pitchFamily="49" charset="0"/>
              </a:rPr>
              <a:t>Chart.yaml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err="1">
                <a:latin typeface="Courier New" panose="02070309020205020404" pitchFamily="49" charset="0"/>
                <a:cs typeface="Courier New" panose="02070309020205020404" pitchFamily="49" charset="0"/>
              </a:rPr>
              <a:t>Values.yaml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\templates</a:t>
            </a: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webapp.yaml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quotesapi.yaml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secrets.yaml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_</a:t>
            </a:r>
            <a:r>
              <a:rPr lang="en-US" err="1">
                <a:latin typeface="Courier New" panose="02070309020205020404" pitchFamily="49" charset="0"/>
                <a:cs typeface="Courier New" panose="02070309020205020404" pitchFamily="49" charset="0"/>
              </a:rPr>
              <a:t>helpers.tpl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\charts</a:t>
            </a: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nginx-ingress-0.12.0.tgz</a:t>
            </a:r>
          </a:p>
        </p:txBody>
      </p:sp>
      <p:sp>
        <p:nvSpPr>
          <p:cNvPr id="7" name="Speech Bubble: Rectangle with Corners Rounded 6">
            <a:extLst>
              <a:ext uri="{FF2B5EF4-FFF2-40B4-BE49-F238E27FC236}">
                <a16:creationId xmlns:a16="http://schemas.microsoft.com/office/drawing/2014/main" id="{241EBE1B-7A33-4496-A51B-31F2D95AE8CC}"/>
              </a:ext>
            </a:extLst>
          </p:cNvPr>
          <p:cNvSpPr/>
          <p:nvPr/>
        </p:nvSpPr>
        <p:spPr bwMode="auto">
          <a:xfrm>
            <a:off x="172446" y="2861289"/>
            <a:ext cx="2282504" cy="649616"/>
          </a:xfrm>
          <a:prstGeom prst="wedgeRoundRectCallout">
            <a:avLst>
              <a:gd name="adj1" fmla="val -17293"/>
              <a:gd name="adj2" fmla="val 133668"/>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Name &amp; Version</a:t>
            </a:r>
          </a:p>
        </p:txBody>
      </p:sp>
      <p:sp>
        <p:nvSpPr>
          <p:cNvPr id="8" name="Speech Bubble: Rectangle with Corners Rounded 7">
            <a:extLst>
              <a:ext uri="{FF2B5EF4-FFF2-40B4-BE49-F238E27FC236}">
                <a16:creationId xmlns:a16="http://schemas.microsoft.com/office/drawing/2014/main" id="{87077FFF-9201-4A1C-A16E-56D52265F317}"/>
              </a:ext>
            </a:extLst>
          </p:cNvPr>
          <p:cNvSpPr/>
          <p:nvPr/>
        </p:nvSpPr>
        <p:spPr bwMode="auto">
          <a:xfrm>
            <a:off x="4241073" y="3429000"/>
            <a:ext cx="7043783" cy="1213975"/>
          </a:xfrm>
          <a:prstGeom prst="wedgeRoundRectCallout">
            <a:avLst>
              <a:gd name="adj1" fmla="val -66710"/>
              <a:gd name="adj2" fmla="val 66004"/>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Collection of expandable Go templates, used to generate a Kubernetes Deployment file </a:t>
            </a:r>
            <a:r>
              <a:rPr lang="en-US" sz="2000" baseline="30000">
                <a:gradFill>
                  <a:gsLst>
                    <a:gs pos="0">
                      <a:srgbClr val="FFFFFF"/>
                    </a:gs>
                    <a:gs pos="100000">
                      <a:srgbClr val="FFFFFF"/>
                    </a:gs>
                  </a:gsLst>
                  <a:lin ang="5400000" scaled="0"/>
                </a:gradFill>
                <a:ea typeface="Segoe UI" pitchFamily="34" charset="0"/>
                <a:cs typeface="Segoe UI" pitchFamily="34" charset="0"/>
              </a:rPr>
              <a:t>(Similar to T4)</a:t>
            </a:r>
          </a:p>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Solves dynamic values used for each deployment</a:t>
            </a:r>
          </a:p>
        </p:txBody>
      </p:sp>
      <p:sp>
        <p:nvSpPr>
          <p:cNvPr id="9" name="Speech Bubble: Rectangle with Corners Rounded 8">
            <a:extLst>
              <a:ext uri="{FF2B5EF4-FFF2-40B4-BE49-F238E27FC236}">
                <a16:creationId xmlns:a16="http://schemas.microsoft.com/office/drawing/2014/main" id="{0AA2A899-5BB5-49D3-9CC9-BA8F049034B4}"/>
              </a:ext>
            </a:extLst>
          </p:cNvPr>
          <p:cNvSpPr/>
          <p:nvPr/>
        </p:nvSpPr>
        <p:spPr bwMode="auto">
          <a:xfrm>
            <a:off x="4153987" y="4827712"/>
            <a:ext cx="7043783" cy="609155"/>
          </a:xfrm>
          <a:prstGeom prst="wedgeRoundRectCallout">
            <a:avLst>
              <a:gd name="adj1" fmla="val -68146"/>
              <a:gd name="adj2" fmla="val 97164"/>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Custom template, for not-yet-known standards</a:t>
            </a:r>
          </a:p>
        </p:txBody>
      </p:sp>
      <p:sp>
        <p:nvSpPr>
          <p:cNvPr id="10" name="Speech Bubble: Rectangle with Corners Rounded 9">
            <a:extLst>
              <a:ext uri="{FF2B5EF4-FFF2-40B4-BE49-F238E27FC236}">
                <a16:creationId xmlns:a16="http://schemas.microsoft.com/office/drawing/2014/main" id="{9D49C14D-0B00-4529-B09B-978B4B797AF3}"/>
              </a:ext>
            </a:extLst>
          </p:cNvPr>
          <p:cNvSpPr/>
          <p:nvPr/>
        </p:nvSpPr>
        <p:spPr bwMode="auto">
          <a:xfrm>
            <a:off x="4807130" y="5619728"/>
            <a:ext cx="4866641" cy="1012891"/>
          </a:xfrm>
          <a:prstGeom prst="wedgeRoundRectCallout">
            <a:avLst>
              <a:gd name="adj1" fmla="val -57335"/>
              <a:gd name="adj2" fmla="val 8627"/>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 complete chart for an existing thing</a:t>
            </a:r>
          </a:p>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RabbitMQ, NGINX, Jenkins</a:t>
            </a:r>
          </a:p>
        </p:txBody>
      </p:sp>
      <p:sp>
        <p:nvSpPr>
          <p:cNvPr id="11" name="Speech Bubble: Rectangle with Corners Rounded 10">
            <a:extLst>
              <a:ext uri="{FF2B5EF4-FFF2-40B4-BE49-F238E27FC236}">
                <a16:creationId xmlns:a16="http://schemas.microsoft.com/office/drawing/2014/main" id="{A8E92218-64F0-46B7-A67B-4562534144C1}"/>
              </a:ext>
            </a:extLst>
          </p:cNvPr>
          <p:cNvSpPr/>
          <p:nvPr/>
        </p:nvSpPr>
        <p:spPr bwMode="auto">
          <a:xfrm>
            <a:off x="2676141" y="2673099"/>
            <a:ext cx="5415573" cy="649616"/>
          </a:xfrm>
          <a:prstGeom prst="wedgeRoundRectCallout">
            <a:avLst>
              <a:gd name="adj1" fmla="val -62442"/>
              <a:gd name="adj2" fmla="val 206281"/>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Values to fill in for incremental deployments</a:t>
            </a:r>
          </a:p>
        </p:txBody>
      </p:sp>
    </p:spTree>
    <p:extLst>
      <p:ext uri="{BB962C8B-B14F-4D97-AF65-F5344CB8AC3E}">
        <p14:creationId xmlns:p14="http://schemas.microsoft.com/office/powerpoint/2010/main" val="757401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A722D-C915-4566-974B-F637EAE04D72}"/>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6F8C2AAA-4957-40F5-95FB-5616CE5EC6B2}"/>
              </a:ext>
            </a:extLst>
          </p:cNvPr>
          <p:cNvSpPr>
            <a:spLocks noGrp="1"/>
          </p:cNvSpPr>
          <p:nvPr>
            <p:ph type="body" sz="quarter" idx="10"/>
          </p:nvPr>
        </p:nvSpPr>
        <p:spPr>
          <a:xfrm>
            <a:off x="586390" y="1434370"/>
            <a:ext cx="11018520" cy="4062651"/>
          </a:xfrm>
        </p:spPr>
        <p:txBody>
          <a:bodyPr/>
          <a:lstStyle/>
          <a:p>
            <a:r>
              <a:rPr lang="en-US" sz="2400"/>
              <a:t>Containers are a way to wrap up an application into its own isolated box. This isolation empowers Developers and IT Operations to collaborate effectively as they have clear boundaries of configuration and execution. Come learn how adopting a container workflow and lifecycle management empowers change and stability from the first release. As a developer, you’ll see testing your build pipeline, before you commit your code and how the build pipeline is used for OS &amp; Framework patching during and after active development. Come see how containers are a paradigm shift to a modern DevOps workflow, that will take some change, but empowers your company to new levels of collaboration. Also learn how to use Azure Container Registry (ACR) build to simplify container development and building by easily storing and managing container images for Azure deployments in a central registry</a:t>
            </a:r>
          </a:p>
        </p:txBody>
      </p:sp>
    </p:spTree>
    <p:extLst>
      <p:ext uri="{BB962C8B-B14F-4D97-AF65-F5344CB8AC3E}">
        <p14:creationId xmlns:p14="http://schemas.microsoft.com/office/powerpoint/2010/main" val="16444975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15D465-B6D5-4A80-A9F7-C951063AC337}"/>
              </a:ext>
            </a:extLst>
          </p:cNvPr>
          <p:cNvSpPr>
            <a:spLocks noGrp="1"/>
          </p:cNvSpPr>
          <p:nvPr>
            <p:ph type="title"/>
          </p:nvPr>
        </p:nvSpPr>
        <p:spPr/>
        <p:txBody>
          <a:bodyPr/>
          <a:lstStyle/>
          <a:p>
            <a:r>
              <a:rPr lang="en-US"/>
              <a:t>Helm – what are the controls you need to know?</a:t>
            </a:r>
          </a:p>
        </p:txBody>
      </p:sp>
      <p:sp>
        <p:nvSpPr>
          <p:cNvPr id="5" name="Text Placeholder 4">
            <a:extLst>
              <a:ext uri="{FF2B5EF4-FFF2-40B4-BE49-F238E27FC236}">
                <a16:creationId xmlns:a16="http://schemas.microsoft.com/office/drawing/2014/main" id="{C20504E7-32F6-477E-9544-C2337C74DBFC}"/>
              </a:ext>
            </a:extLst>
          </p:cNvPr>
          <p:cNvSpPr>
            <a:spLocks noGrp="1"/>
          </p:cNvSpPr>
          <p:nvPr>
            <p:ph type="body" sz="quarter" idx="10"/>
          </p:nvPr>
        </p:nvSpPr>
        <p:spPr>
          <a:xfrm>
            <a:off x="592921" y="1447432"/>
            <a:ext cx="11018520" cy="3533275"/>
          </a:xfrm>
        </p:spPr>
        <p:txBody>
          <a:bodyPr/>
          <a:lstStyle/>
          <a:p>
            <a:r>
              <a:rPr lang="en-US" dirty="0"/>
              <a:t>Initial Deployment</a:t>
            </a:r>
            <a:endParaRPr lang="en-US" b="1" dirty="0">
              <a:latin typeface="Consolas" panose="020B0609020204030204" pitchFamily="49" charset="0"/>
            </a:endParaRPr>
          </a:p>
          <a:p>
            <a:r>
              <a:rPr lang="en-US" b="1" dirty="0">
                <a:latin typeface="Consolas" panose="020B0609020204030204" pitchFamily="49" charset="0"/>
              </a:rPr>
              <a:t>	helm install [directory] –n [</a:t>
            </a:r>
            <a:r>
              <a:rPr lang="en-US" b="1" dirty="0" err="1">
                <a:latin typeface="Consolas" panose="020B0609020204030204" pitchFamily="49" charset="0"/>
              </a:rPr>
              <a:t>instanceName</a:t>
            </a:r>
            <a:r>
              <a:rPr lang="en-US" b="1" dirty="0">
                <a:latin typeface="Consolas" panose="020B0609020204030204" pitchFamily="49" charset="0"/>
              </a:rPr>
              <a:t>]</a:t>
            </a:r>
          </a:p>
          <a:p>
            <a:r>
              <a:rPr lang="en-US" dirty="0"/>
              <a:t>Upgrading an existing deployment</a:t>
            </a:r>
            <a:endParaRPr lang="en-US" b="1" dirty="0">
              <a:latin typeface="Consolas" panose="020B0609020204030204" pitchFamily="49" charset="0"/>
            </a:endParaRPr>
          </a:p>
          <a:p>
            <a:r>
              <a:rPr lang="en-US" b="1" dirty="0">
                <a:latin typeface="Consolas" panose="020B0609020204030204" pitchFamily="49" charset="0"/>
              </a:rPr>
              <a:t>	helm upgrade </a:t>
            </a:r>
            <a:r>
              <a:rPr lang="en-US" sz="2400" b="1" dirty="0">
                <a:latin typeface="Consolas" panose="020B0609020204030204" pitchFamily="49" charset="0"/>
              </a:rPr>
              <a:t>[</a:t>
            </a:r>
            <a:r>
              <a:rPr lang="en-US" sz="2400" b="1" dirty="0" err="1">
                <a:latin typeface="Consolas" panose="020B0609020204030204" pitchFamily="49" charset="0"/>
              </a:rPr>
              <a:t>instanceName</a:t>
            </a:r>
            <a:r>
              <a:rPr lang="en-US" sz="2400" b="1" dirty="0">
                <a:latin typeface="Consolas" panose="020B0609020204030204" pitchFamily="49" charset="0"/>
              </a:rPr>
              <a:t>] [</a:t>
            </a:r>
            <a:r>
              <a:rPr lang="en-US" sz="2400" b="1" dirty="0" err="1">
                <a:latin typeface="Consolas" panose="020B0609020204030204" pitchFamily="49" charset="0"/>
              </a:rPr>
              <a:t>updatedContentDirectory</a:t>
            </a:r>
            <a:r>
              <a:rPr lang="en-US" sz="2400" b="1" dirty="0">
                <a:latin typeface="Consolas" panose="020B0609020204030204" pitchFamily="49" charset="0"/>
              </a:rPr>
              <a:t>]</a:t>
            </a:r>
            <a:endParaRPr lang="en-US" b="1" dirty="0">
              <a:latin typeface="Consolas" panose="020B0609020204030204" pitchFamily="49" charset="0"/>
            </a:endParaRPr>
          </a:p>
          <a:p>
            <a:r>
              <a:rPr lang="en-US" b="1" dirty="0">
                <a:latin typeface="Consolas" panose="020B0609020204030204" pitchFamily="49" charset="0"/>
              </a:rPr>
              <a:t>	helm upgrade demo42-int .</a:t>
            </a:r>
          </a:p>
          <a:p>
            <a:r>
              <a:rPr lang="en-US" b="1" dirty="0">
                <a:latin typeface="Consolas" panose="020B0609020204030204" pitchFamily="49" charset="0"/>
              </a:rPr>
              <a:t>		--reuse-values \</a:t>
            </a:r>
          </a:p>
          <a:p>
            <a:r>
              <a:rPr lang="en-US" b="1" dirty="0">
                <a:latin typeface="Consolas" panose="020B0609020204030204" pitchFamily="49" charset="0"/>
              </a:rPr>
              <a:t>		--set [name]=value</a:t>
            </a:r>
          </a:p>
        </p:txBody>
      </p:sp>
    </p:spTree>
    <p:extLst>
      <p:ext uri="{BB962C8B-B14F-4D97-AF65-F5344CB8AC3E}">
        <p14:creationId xmlns:p14="http://schemas.microsoft.com/office/powerpoint/2010/main" val="33953131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307777"/>
          </a:xfrm>
        </p:spPr>
        <p:txBody>
          <a:bodyPr/>
          <a:lstStyle/>
          <a:p>
            <a:r>
              <a:rPr lang="en-US" dirty="0"/>
              <a:t>Review deploy </a:t>
            </a:r>
            <a:r>
              <a:rPr lang="en-US" dirty="0" err="1"/>
              <a:t>configuratoin</a:t>
            </a:r>
            <a:endParaRPr lang="en-US" dirty="0"/>
          </a:p>
        </p:txBody>
      </p:sp>
    </p:spTree>
    <p:extLst>
      <p:ext uri="{BB962C8B-B14F-4D97-AF65-F5344CB8AC3E}">
        <p14:creationId xmlns:p14="http://schemas.microsoft.com/office/powerpoint/2010/main" val="1213232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CE9D9-9B3B-49D8-A4B0-104186796665}"/>
              </a:ext>
            </a:extLst>
          </p:cNvPr>
          <p:cNvSpPr>
            <a:spLocks noGrp="1"/>
          </p:cNvSpPr>
          <p:nvPr>
            <p:ph type="title"/>
          </p:nvPr>
        </p:nvSpPr>
        <p:spPr/>
        <p:txBody>
          <a:bodyPr/>
          <a:lstStyle/>
          <a:p>
            <a:r>
              <a:rPr lang="en-US" dirty="0"/>
              <a:t>Patch</a:t>
            </a:r>
          </a:p>
        </p:txBody>
      </p:sp>
    </p:spTree>
    <p:extLst>
      <p:ext uri="{BB962C8B-B14F-4D97-AF65-F5344CB8AC3E}">
        <p14:creationId xmlns:p14="http://schemas.microsoft.com/office/powerpoint/2010/main" val="293793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B577C4F3-926F-4953-BD35-161A1883D71C}"/>
              </a:ext>
            </a:extLst>
          </p:cNvPr>
          <p:cNvGrpSpPr/>
          <p:nvPr/>
        </p:nvGrpSpPr>
        <p:grpSpPr>
          <a:xfrm>
            <a:off x="1123081" y="478812"/>
            <a:ext cx="7513809" cy="3172721"/>
            <a:chOff x="1123081" y="478812"/>
            <a:chExt cx="7513809" cy="6439136"/>
          </a:xfrm>
        </p:grpSpPr>
        <p:cxnSp>
          <p:nvCxnSpPr>
            <p:cNvPr id="130" name="Straight Connector 129">
              <a:extLst>
                <a:ext uri="{FF2B5EF4-FFF2-40B4-BE49-F238E27FC236}">
                  <a16:creationId xmlns:a16="http://schemas.microsoft.com/office/drawing/2014/main" id="{5DDF36BC-D0BD-4E12-93E7-6B5976625CB9}"/>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31" name="Straight Connector 130">
              <a:extLst>
                <a:ext uri="{FF2B5EF4-FFF2-40B4-BE49-F238E27FC236}">
                  <a16:creationId xmlns:a16="http://schemas.microsoft.com/office/drawing/2014/main" id="{0364FF8C-45EF-4030-B074-395B04E64155}"/>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32" name="Straight Connector 131">
              <a:extLst>
                <a:ext uri="{FF2B5EF4-FFF2-40B4-BE49-F238E27FC236}">
                  <a16:creationId xmlns:a16="http://schemas.microsoft.com/office/drawing/2014/main" id="{BBBD0EC1-ACAA-4044-B8FF-2EAC6560FC7A}"/>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33" name="Straight Connector 132">
              <a:extLst>
                <a:ext uri="{FF2B5EF4-FFF2-40B4-BE49-F238E27FC236}">
                  <a16:creationId xmlns:a16="http://schemas.microsoft.com/office/drawing/2014/main" id="{DBFB9F16-000B-4B47-87E4-E04BFBB1ADB0}"/>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68846F8-9FD8-457A-B649-8445A93B6192}"/>
              </a:ext>
            </a:extLst>
          </p:cNvPr>
          <p:cNvSpPr/>
          <p:nvPr/>
        </p:nvSpPr>
        <p:spPr bwMode="auto">
          <a:xfrm>
            <a:off x="3144107" y="1435298"/>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sp>
        <p:nvSpPr>
          <p:cNvPr id="123" name="Rectangle 122">
            <a:extLst>
              <a:ext uri="{FF2B5EF4-FFF2-40B4-BE49-F238E27FC236}">
                <a16:creationId xmlns:a16="http://schemas.microsoft.com/office/drawing/2014/main" id="{560279DE-FD59-40EB-94F0-44E9D2BE9107}"/>
              </a:ext>
            </a:extLst>
          </p:cNvPr>
          <p:cNvSpPr/>
          <p:nvPr/>
        </p:nvSpPr>
        <p:spPr>
          <a:xfrm>
            <a:off x="6505208" y="9981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1" name="Rectangle 180">
            <a:extLst>
              <a:ext uri="{FF2B5EF4-FFF2-40B4-BE49-F238E27FC236}">
                <a16:creationId xmlns:a16="http://schemas.microsoft.com/office/drawing/2014/main" id="{4384F4CF-29AB-4DD1-AF7F-1BC45E5DAA53}"/>
              </a:ext>
            </a:extLst>
          </p:cNvPr>
          <p:cNvSpPr/>
          <p:nvPr/>
        </p:nvSpPr>
        <p:spPr>
          <a:xfrm>
            <a:off x="6505208" y="99828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2" name="Rectangle 181">
            <a:extLst>
              <a:ext uri="{FF2B5EF4-FFF2-40B4-BE49-F238E27FC236}">
                <a16:creationId xmlns:a16="http://schemas.microsoft.com/office/drawing/2014/main" id="{763ACD6F-A37B-48DA-A4EC-8237D7DDFADE}"/>
              </a:ext>
            </a:extLst>
          </p:cNvPr>
          <p:cNvSpPr/>
          <p:nvPr/>
        </p:nvSpPr>
        <p:spPr>
          <a:xfrm>
            <a:off x="6505208" y="998283"/>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err="1">
                <a:solidFill>
                  <a:srgbClr val="FFFFFF"/>
                </a:solidFill>
                <a:latin typeface="Calibri"/>
              </a:rPr>
              <a:t>test:t</a:t>
            </a:r>
            <a:endParaRPr lang="en-US" sz="491" kern="0">
              <a:solidFill>
                <a:srgbClr val="FFFFFF"/>
              </a:solidFill>
              <a:latin typeface="Calibri"/>
            </a:endParaRP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6BDF8B65-B022-CE44-AD05-08D8305B4A78}"/>
              </a:ext>
            </a:extLst>
          </p:cNvPr>
          <p:cNvPicPr>
            <a:picLocks noChangeAspect="1"/>
          </p:cNvPicPr>
          <p:nvPr/>
        </p:nvPicPr>
        <p:blipFill>
          <a:blip r:embed="rId3"/>
          <a:stretch>
            <a:fillRect/>
          </a:stretch>
        </p:blipFill>
        <p:spPr>
          <a:xfrm>
            <a:off x="11229306" y="3218762"/>
            <a:ext cx="637765" cy="485838"/>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8"/>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34" name="Straight Connector 33">
            <a:extLst>
              <a:ext uri="{FF2B5EF4-FFF2-40B4-BE49-F238E27FC236}">
                <a16:creationId xmlns:a16="http://schemas.microsoft.com/office/drawing/2014/main" id="{F555114C-ACC3-E949-8886-C338B3E01924}"/>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dirty="0">
                <a:solidFill>
                  <a:sysClr val="windowText" lastClr="000000"/>
                </a:solidFill>
                <a:ea typeface="Segoe UI" pitchFamily="34" charset="0"/>
                <a:cs typeface="Segoe UI" pitchFamily="34" charset="0"/>
              </a:endParaRP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16570A59-75D5-48B0-BDA4-ED586FBA139B}"/>
              </a:ext>
            </a:extLst>
          </p:cNvPr>
          <p:cNvGrpSpPr/>
          <p:nvPr/>
        </p:nvGrpSpPr>
        <p:grpSpPr>
          <a:xfrm>
            <a:off x="7739913" y="1322453"/>
            <a:ext cx="518242" cy="149281"/>
            <a:chOff x="4915038" y="3602196"/>
            <a:chExt cx="920461" cy="265141"/>
          </a:xfrm>
        </p:grpSpPr>
        <p:sp>
          <p:nvSpPr>
            <p:cNvPr id="42" name="Rectangle 41">
              <a:extLst>
                <a:ext uri="{FF2B5EF4-FFF2-40B4-BE49-F238E27FC236}">
                  <a16:creationId xmlns:a16="http://schemas.microsoft.com/office/drawing/2014/main" id="{122F014D-1FBD-40A4-8866-7268B79D05D8}"/>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996684E-8F8B-41BE-8820-C3CCC8C5EA3E}"/>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11"/>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11"/>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79" name="Straight Arrow Connector 178">
            <a:extLst>
              <a:ext uri="{FF2B5EF4-FFF2-40B4-BE49-F238E27FC236}">
                <a16:creationId xmlns:a16="http://schemas.microsoft.com/office/drawing/2014/main" id="{0A620C13-D5F5-4523-9E58-8AE0A2404A57}"/>
              </a:ext>
            </a:extLst>
          </p:cNvPr>
          <p:cNvCxnSpPr>
            <a:cxnSpLocks/>
            <a:stCxn id="178" idx="3"/>
            <a:endCxn id="141" idx="1"/>
          </p:cNvCxnSpPr>
          <p:nvPr/>
        </p:nvCxnSpPr>
        <p:spPr>
          <a:xfrm>
            <a:off x="9540211" y="1097159"/>
            <a:ext cx="1688692" cy="12030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31510C-14FC-417C-B775-BE7DD53D6B40}"/>
              </a:ext>
            </a:extLst>
          </p:cNvPr>
          <p:cNvGrpSpPr/>
          <p:nvPr/>
        </p:nvGrpSpPr>
        <p:grpSpPr>
          <a:xfrm>
            <a:off x="11005041" y="2057310"/>
            <a:ext cx="1087962" cy="643339"/>
            <a:chOff x="2361586" y="6252336"/>
            <a:chExt cx="1087962" cy="643339"/>
          </a:xfrm>
        </p:grpSpPr>
        <p:pic>
          <p:nvPicPr>
            <p:cNvPr id="141" name="Picture 140">
              <a:extLst>
                <a:ext uri="{FF2B5EF4-FFF2-40B4-BE49-F238E27FC236}">
                  <a16:creationId xmlns:a16="http://schemas.microsoft.com/office/drawing/2014/main" id="{A84E7F91-7B37-464B-9DB3-E7969D880CC2}"/>
                </a:ext>
              </a:extLst>
            </p:cNvPr>
            <p:cNvPicPr>
              <a:picLocks noChangeAspect="1"/>
            </p:cNvPicPr>
            <p:nvPr/>
          </p:nvPicPr>
          <p:blipFill>
            <a:blip r:embed="rId3"/>
            <a:stretch>
              <a:fillRect/>
            </a:stretch>
          </p:blipFill>
          <p:spPr>
            <a:xfrm>
              <a:off x="2585448" y="6252336"/>
              <a:ext cx="637765" cy="485838"/>
            </a:xfrm>
            <a:prstGeom prst="rect">
              <a:avLst/>
            </a:prstGeom>
          </p:spPr>
        </p:pic>
        <p:sp>
          <p:nvSpPr>
            <p:cNvPr id="184" name="TextBox 183">
              <a:extLst>
                <a:ext uri="{FF2B5EF4-FFF2-40B4-BE49-F238E27FC236}">
                  <a16:creationId xmlns:a16="http://schemas.microsoft.com/office/drawing/2014/main" id="{153F5952-03AE-47A9-9366-C27C9E8B297C}"/>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192" name="Straight Arrow Connector 191">
            <a:extLst>
              <a:ext uri="{FF2B5EF4-FFF2-40B4-BE49-F238E27FC236}">
                <a16:creationId xmlns:a16="http://schemas.microsoft.com/office/drawing/2014/main" id="{2B943DF7-C545-4DCB-9CD8-BB1748A0F0D1}"/>
              </a:ext>
            </a:extLst>
          </p:cNvPr>
          <p:cNvCxnSpPr>
            <a:cxnSpLocks/>
            <a:stCxn id="102" idx="3"/>
            <a:endCxn id="109" idx="1"/>
          </p:cNvCxnSpPr>
          <p:nvPr/>
        </p:nvCxnSpPr>
        <p:spPr>
          <a:xfrm>
            <a:off x="10498851" y="1097159"/>
            <a:ext cx="695203" cy="2089795"/>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721D5B4-22F1-4099-8195-2AA53A0E3E58}"/>
              </a:ext>
            </a:extLst>
          </p:cNvPr>
          <p:cNvGrpSpPr/>
          <p:nvPr/>
        </p:nvGrpSpPr>
        <p:grpSpPr>
          <a:xfrm>
            <a:off x="11181052" y="2964845"/>
            <a:ext cx="721037" cy="444217"/>
            <a:chOff x="3240661" y="1005909"/>
            <a:chExt cx="540854" cy="333210"/>
          </a:xfrm>
        </p:grpSpPr>
        <p:grpSp>
          <p:nvGrpSpPr>
            <p:cNvPr id="106" name="Group 105">
              <a:extLst>
                <a:ext uri="{FF2B5EF4-FFF2-40B4-BE49-F238E27FC236}">
                  <a16:creationId xmlns:a16="http://schemas.microsoft.com/office/drawing/2014/main" id="{5BB47E2A-C625-4925-9F78-565960D25D21}"/>
                </a:ext>
              </a:extLst>
            </p:cNvPr>
            <p:cNvGrpSpPr/>
            <p:nvPr/>
          </p:nvGrpSpPr>
          <p:grpSpPr>
            <a:xfrm>
              <a:off x="3240661" y="1005909"/>
              <a:ext cx="540854" cy="333210"/>
              <a:chOff x="1926169" y="1632181"/>
              <a:chExt cx="540854" cy="333210"/>
            </a:xfrm>
          </p:grpSpPr>
          <p:sp>
            <p:nvSpPr>
              <p:cNvPr id="108" name="Rectangle 107">
                <a:extLst>
                  <a:ext uri="{FF2B5EF4-FFF2-40B4-BE49-F238E27FC236}">
                    <a16:creationId xmlns:a16="http://schemas.microsoft.com/office/drawing/2014/main" id="{85D9A804-3C27-4660-A4AE-6FF046358E0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09" name="Rectangle 108">
                <a:extLst>
                  <a:ext uri="{FF2B5EF4-FFF2-40B4-BE49-F238E27FC236}">
                    <a16:creationId xmlns:a16="http://schemas.microsoft.com/office/drawing/2014/main" id="{3A0D653A-276C-43D4-A0E1-EBA3EB1609C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10" name="Group 109">
                <a:extLst>
                  <a:ext uri="{FF2B5EF4-FFF2-40B4-BE49-F238E27FC236}">
                    <a16:creationId xmlns:a16="http://schemas.microsoft.com/office/drawing/2014/main" id="{3BE35534-A20C-45BA-AB50-CB89E5A31243}"/>
                  </a:ext>
                </a:extLst>
              </p:cNvPr>
              <p:cNvGrpSpPr/>
              <p:nvPr/>
            </p:nvGrpSpPr>
            <p:grpSpPr>
              <a:xfrm>
                <a:off x="1989961" y="1665409"/>
                <a:ext cx="413499" cy="266755"/>
                <a:chOff x="1371600" y="2038342"/>
                <a:chExt cx="609600" cy="393263"/>
              </a:xfrm>
            </p:grpSpPr>
            <p:cxnSp>
              <p:nvCxnSpPr>
                <p:cNvPr id="114" name="Straight Connector 113">
                  <a:extLst>
                    <a:ext uri="{FF2B5EF4-FFF2-40B4-BE49-F238E27FC236}">
                      <a16:creationId xmlns:a16="http://schemas.microsoft.com/office/drawing/2014/main" id="{53A2E3ED-AE0F-4D42-B92D-F5A7B30898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380BA36D-7131-4C51-AC92-B5F1EFBDAAD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3386D2F5-91A9-443E-85ED-5CE0EBE612E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7" name="Straight Connector 116">
                  <a:extLst>
                    <a:ext uri="{FF2B5EF4-FFF2-40B4-BE49-F238E27FC236}">
                      <a16:creationId xmlns:a16="http://schemas.microsoft.com/office/drawing/2014/main" id="{229C41B4-5BDE-40F4-A18A-7D3F284A8DD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8" name="Straight Connector 117">
                  <a:extLst>
                    <a:ext uri="{FF2B5EF4-FFF2-40B4-BE49-F238E27FC236}">
                      <a16:creationId xmlns:a16="http://schemas.microsoft.com/office/drawing/2014/main" id="{2C7706AE-1652-405A-B9FD-C65E9F8A15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9" name="Straight Connector 118">
                  <a:extLst>
                    <a:ext uri="{FF2B5EF4-FFF2-40B4-BE49-F238E27FC236}">
                      <a16:creationId xmlns:a16="http://schemas.microsoft.com/office/drawing/2014/main" id="{428BDA2B-88A7-40AC-8F1C-409910D17FB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20" name="Straight Connector 119">
                  <a:extLst>
                    <a:ext uri="{FF2B5EF4-FFF2-40B4-BE49-F238E27FC236}">
                      <a16:creationId xmlns:a16="http://schemas.microsoft.com/office/drawing/2014/main" id="{8D95A60F-D3D7-4369-9C0F-3058A24ED35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21" name="Straight Connector 120">
                  <a:extLst>
                    <a:ext uri="{FF2B5EF4-FFF2-40B4-BE49-F238E27FC236}">
                      <a16:creationId xmlns:a16="http://schemas.microsoft.com/office/drawing/2014/main" id="{419E4DA8-0512-48BE-BAC5-FE0B3DBB96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22" name="Straight Connector 121">
                  <a:extLst>
                    <a:ext uri="{FF2B5EF4-FFF2-40B4-BE49-F238E27FC236}">
                      <a16:creationId xmlns:a16="http://schemas.microsoft.com/office/drawing/2014/main" id="{F41ECB9F-2EB4-480B-ADC7-32F3A0A645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11" name="Rectangle 110">
                <a:extLst>
                  <a:ext uri="{FF2B5EF4-FFF2-40B4-BE49-F238E27FC236}">
                    <a16:creationId xmlns:a16="http://schemas.microsoft.com/office/drawing/2014/main" id="{01B6FBDE-4698-4D9D-953E-297B441E8D4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2" name="Rectangle 111">
                <a:extLst>
                  <a:ext uri="{FF2B5EF4-FFF2-40B4-BE49-F238E27FC236}">
                    <a16:creationId xmlns:a16="http://schemas.microsoft.com/office/drawing/2014/main" id="{AFE5FA71-0CEB-4946-8700-0D8D3848C90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3" name="Rectangle 112">
                <a:extLst>
                  <a:ext uri="{FF2B5EF4-FFF2-40B4-BE49-F238E27FC236}">
                    <a16:creationId xmlns:a16="http://schemas.microsoft.com/office/drawing/2014/main" id="{80D1C529-290F-4A56-B379-4875D067A58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07" name="Rectangle 106">
              <a:extLst>
                <a:ext uri="{FF2B5EF4-FFF2-40B4-BE49-F238E27FC236}">
                  <a16:creationId xmlns:a16="http://schemas.microsoft.com/office/drawing/2014/main" id="{86F34F62-784A-47B9-9E9A-E6137CFA4EE6}"/>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sp>
        <p:nvSpPr>
          <p:cNvPr id="138" name="TextBox 137">
            <a:extLst>
              <a:ext uri="{FF2B5EF4-FFF2-40B4-BE49-F238E27FC236}">
                <a16:creationId xmlns:a16="http://schemas.microsoft.com/office/drawing/2014/main" id="{CF9686BB-676D-4A33-95BF-41822CD1E159}"/>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fx:1</a:t>
            </a:r>
            <a:endParaRPr lang="en-US" sz="1050" baseline="30000" dirty="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fx:1</a:t>
            </a:r>
            <a:endParaRPr lang="en-US" sz="1050" baseline="30000" dirty="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11"/>
          <a:stretch>
            <a:fillRect/>
          </a:stretch>
        </p:blipFill>
        <p:spPr>
          <a:xfrm>
            <a:off x="4083917" y="1006354"/>
            <a:ext cx="111996" cy="111996"/>
          </a:xfrm>
          <a:prstGeom prst="rect">
            <a:avLst/>
          </a:prstGeom>
        </p:spPr>
      </p:pic>
      <p:cxnSp>
        <p:nvCxnSpPr>
          <p:cNvPr id="195" name="Straight Connector 194">
            <a:extLst>
              <a:ext uri="{FF2B5EF4-FFF2-40B4-BE49-F238E27FC236}">
                <a16:creationId xmlns:a16="http://schemas.microsoft.com/office/drawing/2014/main" id="{12F53656-CB64-4899-92E4-415EA0D6C176}"/>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46" name="Rectangle 45">
            <a:extLst>
              <a:ext uri="{FF2B5EF4-FFF2-40B4-BE49-F238E27FC236}">
                <a16:creationId xmlns:a16="http://schemas.microsoft.com/office/drawing/2014/main" id="{033EB705-952B-4A85-BC0F-BFE1A02A7E6B}"/>
              </a:ext>
            </a:extLst>
          </p:cNvPr>
          <p:cNvSpPr/>
          <p:nvPr/>
        </p:nvSpPr>
        <p:spPr>
          <a:xfrm>
            <a:off x="309939" y="2612718"/>
            <a:ext cx="3380067" cy="830997"/>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FROM</a:t>
            </a:r>
            <a:r>
              <a:rPr lang="en-US" sz="1200" dirty="0">
                <a:solidFill>
                  <a:srgbClr val="D4D4D4"/>
                </a:solidFill>
                <a:latin typeface="Consolas" panose="020B0609020204030204" pitchFamily="49" charset="0"/>
              </a:rPr>
              <a:t> jenga.azurecr.io/</a:t>
            </a:r>
            <a:r>
              <a:rPr lang="en-US" sz="1200" dirty="0" err="1">
                <a:solidFill>
                  <a:srgbClr val="D4D4D4"/>
                </a:solidFill>
                <a:latin typeface="Consolas" panose="020B0609020204030204" pitchFamily="49" charset="0"/>
              </a:rPr>
              <a:t>baseimages</a:t>
            </a:r>
            <a:r>
              <a:rPr lang="en-US" sz="1200" dirty="0">
                <a:solidFill>
                  <a:srgbClr val="D4D4D4"/>
                </a:solidFill>
                <a:latin typeface="Consolas" panose="020B0609020204030204" pitchFamily="49" charset="0"/>
              </a:rPr>
              <a:t>/fx:1</a:t>
            </a:r>
          </a:p>
          <a:p>
            <a:r>
              <a:rPr lang="en-US" sz="1200" dirty="0">
                <a:solidFill>
                  <a:srgbClr val="569CD6"/>
                </a:solidFill>
                <a:latin typeface="Consolas" panose="020B0609020204030204" pitchFamily="49" charset="0"/>
              </a:rPr>
              <a:t>COPY</a:t>
            </a:r>
            <a:r>
              <a:rPr lang="en-US" sz="1200" dirty="0">
                <a:solidFill>
                  <a:srgbClr val="D4D4D4"/>
                </a:solidFill>
                <a:latin typeface="Consolas" panose="020B0609020204030204" pitchFamily="49" charset="0"/>
              </a:rPr>
              <a:t> . /output</a:t>
            </a:r>
          </a:p>
          <a:p>
            <a:r>
              <a:rPr lang="en-US" sz="1200" dirty="0">
                <a:solidFill>
                  <a:srgbClr val="569CD6"/>
                </a:solidFill>
                <a:latin typeface="Consolas" panose="020B0609020204030204" pitchFamily="49" charset="0"/>
              </a:rPr>
              <a:t>EXPOSE</a:t>
            </a:r>
            <a:r>
              <a:rPr lang="en-US" sz="1200" dirty="0">
                <a:solidFill>
                  <a:srgbClr val="D4D4D4"/>
                </a:solidFill>
                <a:latin typeface="Consolas" panose="020B0609020204030204" pitchFamily="49" charset="0"/>
              </a:rPr>
              <a:t> 80</a:t>
            </a:r>
          </a:p>
          <a:p>
            <a:r>
              <a:rPr lang="en-US" sz="1200" dirty="0">
                <a:solidFill>
                  <a:srgbClr val="569CD6"/>
                </a:solidFill>
                <a:latin typeface="Consolas" panose="020B0609020204030204" pitchFamily="49" charset="0"/>
              </a:rPr>
              <a:t>ENTRYPOINT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entryPoint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p:txBody>
      </p:sp>
      <p:sp>
        <p:nvSpPr>
          <p:cNvPr id="99" name="Rectangle 98">
            <a:extLst>
              <a:ext uri="{FF2B5EF4-FFF2-40B4-BE49-F238E27FC236}">
                <a16:creationId xmlns:a16="http://schemas.microsoft.com/office/drawing/2014/main" id="{D8589BA2-C7DB-4C44-8563-820619CAB59E}"/>
              </a:ext>
            </a:extLst>
          </p:cNvPr>
          <p:cNvSpPr/>
          <p:nvPr/>
        </p:nvSpPr>
        <p:spPr>
          <a:xfrm>
            <a:off x="323861" y="3532815"/>
            <a:ext cx="3832777" cy="1200329"/>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az acr build-task create \</a:t>
            </a:r>
          </a:p>
          <a:p>
            <a:r>
              <a:rPr lang="en-US" sz="1200" dirty="0">
                <a:solidFill>
                  <a:srgbClr val="569CD6"/>
                </a:solidFill>
                <a:latin typeface="Consolas" panose="020B0609020204030204" pitchFamily="49" charset="0"/>
              </a:rPr>
              <a:t>	–n </a:t>
            </a:r>
            <a:r>
              <a:rPr lang="en-US" sz="1200" dirty="0">
                <a:solidFill>
                  <a:srgbClr val="CE9178"/>
                </a:solidFill>
                <a:latin typeface="Consolas" panose="020B0609020204030204" pitchFamily="49" charset="0"/>
              </a:rPr>
              <a:t>Web-Build</a:t>
            </a:r>
            <a:r>
              <a:rPr lang="en-US" sz="1200" dirty="0">
                <a:solidFill>
                  <a:srgbClr val="569CD6"/>
                </a:solidFill>
                <a:latin typeface="Consolas" panose="020B0609020204030204" pitchFamily="49" charset="0"/>
              </a:rPr>
              <a:t> \</a:t>
            </a:r>
          </a:p>
          <a:p>
            <a:r>
              <a:rPr lang="en-US" sz="1200" dirty="0">
                <a:solidFill>
                  <a:srgbClr val="569CD6"/>
                </a:solidFill>
                <a:latin typeface="Consolas" panose="020B0609020204030204" pitchFamily="49" charset="0"/>
              </a:rPr>
              <a:t>	–t </a:t>
            </a:r>
            <a:r>
              <a:rPr lang="en-US" sz="1200" dirty="0">
                <a:solidFill>
                  <a:srgbClr val="CE9178"/>
                </a:solidFill>
                <a:latin typeface="Consolas" panose="020B0609020204030204" pitchFamily="49" charset="0"/>
              </a:rPr>
              <a:t>web:${{.Build.ID}}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569CD6"/>
                </a:solidFill>
                <a:latin typeface="Consolas" panose="020B0609020204030204" pitchFamily="49" charset="0"/>
              </a:rPr>
              <a:t>	–c </a:t>
            </a:r>
            <a:r>
              <a:rPr lang="en-US" sz="1200" dirty="0">
                <a:solidFill>
                  <a:srgbClr val="CE9178"/>
                </a:solidFill>
                <a:latin typeface="Consolas" panose="020B0609020204030204" pitchFamily="49" charset="0"/>
              </a:rPr>
              <a:t>github.com/demo42/web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569CD6"/>
                </a:solidFill>
                <a:latin typeface="Consolas" panose="020B0609020204030204" pitchFamily="49" charset="0"/>
              </a:rPr>
              <a:t>	–-git-access-token </a:t>
            </a:r>
            <a:r>
              <a:rPr lang="en-US" sz="1200" dirty="0">
                <a:solidFill>
                  <a:srgbClr val="CE9178"/>
                </a:solidFill>
                <a:latin typeface="Consolas" panose="020B0609020204030204" pitchFamily="49" charset="0"/>
              </a:rPr>
              <a:t>$PAT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CE9178"/>
                </a:solidFill>
                <a:latin typeface="Consolas" panose="020B0609020204030204" pitchFamily="49" charset="0"/>
              </a:rPr>
              <a:t>	</a:t>
            </a:r>
            <a:r>
              <a:rPr lang="en-US" sz="1200" dirty="0">
                <a:solidFill>
                  <a:srgbClr val="569CD6"/>
                </a:solidFill>
                <a:latin typeface="Consolas" panose="020B0609020204030204" pitchFamily="49" charset="0"/>
              </a:rPr>
              <a:t>–r </a:t>
            </a:r>
            <a:r>
              <a:rPr lang="en-US" sz="1200" dirty="0" err="1">
                <a:solidFill>
                  <a:srgbClr val="CE9178"/>
                </a:solidFill>
                <a:latin typeface="Consolas" panose="020B0609020204030204" pitchFamily="49" charset="0"/>
              </a:rPr>
              <a:t>jenga</a:t>
            </a:r>
            <a:endParaRPr lang="en-US" sz="1200" dirty="0">
              <a:solidFill>
                <a:srgbClr val="D4D4D4"/>
              </a:solidFill>
              <a:latin typeface="Consolas" panose="020B0609020204030204" pitchFamily="49" charset="0"/>
            </a:endParaRPr>
          </a:p>
        </p:txBody>
      </p:sp>
      <p:sp>
        <p:nvSpPr>
          <p:cNvPr id="128" name="Speech Bubble: Rectangle with Corners Rounded 127">
            <a:extLst>
              <a:ext uri="{FF2B5EF4-FFF2-40B4-BE49-F238E27FC236}">
                <a16:creationId xmlns:a16="http://schemas.microsoft.com/office/drawing/2014/main" id="{4EF7D5BA-B60A-42CA-8CA3-804CB199AC2E}"/>
              </a:ext>
            </a:extLst>
          </p:cNvPr>
          <p:cNvSpPr/>
          <p:nvPr/>
        </p:nvSpPr>
        <p:spPr>
          <a:xfrm>
            <a:off x="3584955" y="2822163"/>
            <a:ext cx="5033540" cy="637176"/>
          </a:xfrm>
          <a:prstGeom prst="wedgeRoundRectCallout">
            <a:avLst>
              <a:gd name="adj1" fmla="val -20622"/>
              <a:gd name="adj2" fmla="val -295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grpSp>
        <p:nvGrpSpPr>
          <p:cNvPr id="160" name="Group 159">
            <a:extLst>
              <a:ext uri="{FF2B5EF4-FFF2-40B4-BE49-F238E27FC236}">
                <a16:creationId xmlns:a16="http://schemas.microsoft.com/office/drawing/2014/main" id="{B454AFF7-32F6-4D89-953B-1D92916B155C}"/>
              </a:ext>
            </a:extLst>
          </p:cNvPr>
          <p:cNvGrpSpPr/>
          <p:nvPr/>
        </p:nvGrpSpPr>
        <p:grpSpPr>
          <a:xfrm>
            <a:off x="11179661" y="1817388"/>
            <a:ext cx="721037" cy="444217"/>
            <a:chOff x="3240661" y="1005909"/>
            <a:chExt cx="540854" cy="333210"/>
          </a:xfrm>
        </p:grpSpPr>
        <p:grpSp>
          <p:nvGrpSpPr>
            <p:cNvPr id="161" name="Group 160">
              <a:extLst>
                <a:ext uri="{FF2B5EF4-FFF2-40B4-BE49-F238E27FC236}">
                  <a16:creationId xmlns:a16="http://schemas.microsoft.com/office/drawing/2014/main" id="{B41E4823-7807-4658-88E8-D329B0383EC3}"/>
                </a:ext>
              </a:extLst>
            </p:cNvPr>
            <p:cNvGrpSpPr/>
            <p:nvPr/>
          </p:nvGrpSpPr>
          <p:grpSpPr>
            <a:xfrm>
              <a:off x="3240661" y="1005909"/>
              <a:ext cx="540854" cy="333210"/>
              <a:chOff x="1926169" y="1632181"/>
              <a:chExt cx="540854" cy="333210"/>
            </a:xfrm>
          </p:grpSpPr>
          <p:sp>
            <p:nvSpPr>
              <p:cNvPr id="163" name="Rectangle 162">
                <a:extLst>
                  <a:ext uri="{FF2B5EF4-FFF2-40B4-BE49-F238E27FC236}">
                    <a16:creationId xmlns:a16="http://schemas.microsoft.com/office/drawing/2014/main" id="{8E5A0AD5-1837-4FAD-BA5D-815C75977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4" name="Rectangle 163">
                <a:extLst>
                  <a:ext uri="{FF2B5EF4-FFF2-40B4-BE49-F238E27FC236}">
                    <a16:creationId xmlns:a16="http://schemas.microsoft.com/office/drawing/2014/main" id="{8A6E02EB-41C6-4818-9FF6-0AABB57CD5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 name="Group 164">
                <a:extLst>
                  <a:ext uri="{FF2B5EF4-FFF2-40B4-BE49-F238E27FC236}">
                    <a16:creationId xmlns:a16="http://schemas.microsoft.com/office/drawing/2014/main" id="{36C4C52D-4814-428B-94DC-CA49E584CB6C}"/>
                  </a:ext>
                </a:extLst>
              </p:cNvPr>
              <p:cNvGrpSpPr/>
              <p:nvPr/>
            </p:nvGrpSpPr>
            <p:grpSpPr>
              <a:xfrm>
                <a:off x="1989961" y="1665409"/>
                <a:ext cx="413499" cy="266755"/>
                <a:chOff x="1371600" y="2038342"/>
                <a:chExt cx="609600" cy="393263"/>
              </a:xfrm>
            </p:grpSpPr>
            <p:cxnSp>
              <p:nvCxnSpPr>
                <p:cNvPr id="169" name="Straight Connector 168">
                  <a:extLst>
                    <a:ext uri="{FF2B5EF4-FFF2-40B4-BE49-F238E27FC236}">
                      <a16:creationId xmlns:a16="http://schemas.microsoft.com/office/drawing/2014/main" id="{E2EC1DC4-0E0C-45EF-A3D1-19B6385B18E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6ED9BAFB-D727-46D6-810C-F9541E0975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 name="Straight Connector 170">
                  <a:extLst>
                    <a:ext uri="{FF2B5EF4-FFF2-40B4-BE49-F238E27FC236}">
                      <a16:creationId xmlns:a16="http://schemas.microsoft.com/office/drawing/2014/main" id="{FF3EFBF8-3589-429B-A0C9-5D3D0383CE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 name="Straight Connector 171">
                  <a:extLst>
                    <a:ext uri="{FF2B5EF4-FFF2-40B4-BE49-F238E27FC236}">
                      <a16:creationId xmlns:a16="http://schemas.microsoft.com/office/drawing/2014/main" id="{01F1A492-4280-4ADC-8351-0820CA825C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3" name="Straight Connector 172">
                  <a:extLst>
                    <a:ext uri="{FF2B5EF4-FFF2-40B4-BE49-F238E27FC236}">
                      <a16:creationId xmlns:a16="http://schemas.microsoft.com/office/drawing/2014/main" id="{499E42E4-2438-4006-AA82-51CF7D4ED1C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 name="Straight Connector 173">
                  <a:extLst>
                    <a:ext uri="{FF2B5EF4-FFF2-40B4-BE49-F238E27FC236}">
                      <a16:creationId xmlns:a16="http://schemas.microsoft.com/office/drawing/2014/main" id="{E60B4817-414D-4A2F-B807-6AAE938872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5" name="Straight Connector 174">
                  <a:extLst>
                    <a:ext uri="{FF2B5EF4-FFF2-40B4-BE49-F238E27FC236}">
                      <a16:creationId xmlns:a16="http://schemas.microsoft.com/office/drawing/2014/main" id="{2209C889-6A29-45AE-A190-FB91E133AE3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6" name="Straight Connector 175">
                  <a:extLst>
                    <a:ext uri="{FF2B5EF4-FFF2-40B4-BE49-F238E27FC236}">
                      <a16:creationId xmlns:a16="http://schemas.microsoft.com/office/drawing/2014/main" id="{77C60A69-0C7F-4B7D-A55B-C800335BD38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7" name="Straight Connector 176">
                  <a:extLst>
                    <a:ext uri="{FF2B5EF4-FFF2-40B4-BE49-F238E27FC236}">
                      <a16:creationId xmlns:a16="http://schemas.microsoft.com/office/drawing/2014/main" id="{6B76ADDF-42EC-4EEF-8391-7196151B236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 name="Rectangle 165">
                <a:extLst>
                  <a:ext uri="{FF2B5EF4-FFF2-40B4-BE49-F238E27FC236}">
                    <a16:creationId xmlns:a16="http://schemas.microsoft.com/office/drawing/2014/main" id="{40CBEF5B-AFBE-4494-9F11-2C8956440CF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7" name="Rectangle 166">
                <a:extLst>
                  <a:ext uri="{FF2B5EF4-FFF2-40B4-BE49-F238E27FC236}">
                    <a16:creationId xmlns:a16="http://schemas.microsoft.com/office/drawing/2014/main" id="{9F88A028-A1B6-4BE8-8F6C-21CFD799203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8" name="Rectangle 167">
                <a:extLst>
                  <a:ext uri="{FF2B5EF4-FFF2-40B4-BE49-F238E27FC236}">
                    <a16:creationId xmlns:a16="http://schemas.microsoft.com/office/drawing/2014/main" id="{551060C4-3B92-4DB6-AB9F-CBBBA468BEF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2" name="Rectangle 161">
              <a:extLst>
                <a:ext uri="{FF2B5EF4-FFF2-40B4-BE49-F238E27FC236}">
                  <a16:creationId xmlns:a16="http://schemas.microsoft.com/office/drawing/2014/main" id="{38DB9D69-7147-4227-A3B3-402F01EBFF5D}"/>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142" name="Group 141">
            <a:extLst>
              <a:ext uri="{FF2B5EF4-FFF2-40B4-BE49-F238E27FC236}">
                <a16:creationId xmlns:a16="http://schemas.microsoft.com/office/drawing/2014/main" id="{733AFBCE-441F-43CA-ADB9-CBE928F80800}"/>
              </a:ext>
            </a:extLst>
          </p:cNvPr>
          <p:cNvGrpSpPr/>
          <p:nvPr/>
        </p:nvGrpSpPr>
        <p:grpSpPr>
          <a:xfrm>
            <a:off x="11177797" y="1412231"/>
            <a:ext cx="721037" cy="444217"/>
            <a:chOff x="3240661" y="1005909"/>
            <a:chExt cx="540854" cy="333210"/>
          </a:xfrm>
        </p:grpSpPr>
        <p:grpSp>
          <p:nvGrpSpPr>
            <p:cNvPr id="143" name="Group 142">
              <a:extLst>
                <a:ext uri="{FF2B5EF4-FFF2-40B4-BE49-F238E27FC236}">
                  <a16:creationId xmlns:a16="http://schemas.microsoft.com/office/drawing/2014/main" id="{A90BB725-4EAA-4BAC-878A-9C891E664A6B}"/>
                </a:ext>
              </a:extLst>
            </p:cNvPr>
            <p:cNvGrpSpPr/>
            <p:nvPr/>
          </p:nvGrpSpPr>
          <p:grpSpPr>
            <a:xfrm>
              <a:off x="3240661" y="1005909"/>
              <a:ext cx="540854" cy="333210"/>
              <a:chOff x="1926169" y="1632181"/>
              <a:chExt cx="540854" cy="333210"/>
            </a:xfrm>
          </p:grpSpPr>
          <p:sp>
            <p:nvSpPr>
              <p:cNvPr id="145" name="Rectangle 144">
                <a:extLst>
                  <a:ext uri="{FF2B5EF4-FFF2-40B4-BE49-F238E27FC236}">
                    <a16:creationId xmlns:a16="http://schemas.microsoft.com/office/drawing/2014/main" id="{57E34CFF-3D59-43B3-B59E-C77C56C64C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6" name="Rectangle 145">
                <a:extLst>
                  <a:ext uri="{FF2B5EF4-FFF2-40B4-BE49-F238E27FC236}">
                    <a16:creationId xmlns:a16="http://schemas.microsoft.com/office/drawing/2014/main" id="{64244B23-2C49-4D33-AB01-EBFB5B4D2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47" name="Group 146">
                <a:extLst>
                  <a:ext uri="{FF2B5EF4-FFF2-40B4-BE49-F238E27FC236}">
                    <a16:creationId xmlns:a16="http://schemas.microsoft.com/office/drawing/2014/main" id="{020DB613-D61D-4054-9142-0BEB72CDD4FE}"/>
                  </a:ext>
                </a:extLst>
              </p:cNvPr>
              <p:cNvGrpSpPr/>
              <p:nvPr/>
            </p:nvGrpSpPr>
            <p:grpSpPr>
              <a:xfrm>
                <a:off x="1989961" y="1665409"/>
                <a:ext cx="413499" cy="266755"/>
                <a:chOff x="1371600" y="2038342"/>
                <a:chExt cx="609600" cy="393263"/>
              </a:xfrm>
            </p:grpSpPr>
            <p:cxnSp>
              <p:nvCxnSpPr>
                <p:cNvPr id="151" name="Straight Connector 150">
                  <a:extLst>
                    <a:ext uri="{FF2B5EF4-FFF2-40B4-BE49-F238E27FC236}">
                      <a16:creationId xmlns:a16="http://schemas.microsoft.com/office/drawing/2014/main" id="{D4D700AD-DF3B-4AB2-A3BB-3A414F96C0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711BB10F-0F88-43FC-8208-C3742E6424C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 name="Straight Connector 152">
                  <a:extLst>
                    <a:ext uri="{FF2B5EF4-FFF2-40B4-BE49-F238E27FC236}">
                      <a16:creationId xmlns:a16="http://schemas.microsoft.com/office/drawing/2014/main" id="{01476F78-6422-4F6C-9370-FCDBE60CE31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 name="Straight Connector 153">
                  <a:extLst>
                    <a:ext uri="{FF2B5EF4-FFF2-40B4-BE49-F238E27FC236}">
                      <a16:creationId xmlns:a16="http://schemas.microsoft.com/office/drawing/2014/main" id="{26CE5A29-78F3-4087-B50B-D83FC47FD1E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 name="Straight Connector 154">
                  <a:extLst>
                    <a:ext uri="{FF2B5EF4-FFF2-40B4-BE49-F238E27FC236}">
                      <a16:creationId xmlns:a16="http://schemas.microsoft.com/office/drawing/2014/main" id="{45A4163F-A638-4606-85A9-3F67F10794D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 name="Straight Connector 155">
                  <a:extLst>
                    <a:ext uri="{FF2B5EF4-FFF2-40B4-BE49-F238E27FC236}">
                      <a16:creationId xmlns:a16="http://schemas.microsoft.com/office/drawing/2014/main" id="{7A3838B3-1F7B-447C-842B-9417B28EAD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 name="Straight Connector 156">
                  <a:extLst>
                    <a:ext uri="{FF2B5EF4-FFF2-40B4-BE49-F238E27FC236}">
                      <a16:creationId xmlns:a16="http://schemas.microsoft.com/office/drawing/2014/main" id="{5BE83784-4409-42BE-AA0D-3BA39923AB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 name="Straight Connector 157">
                  <a:extLst>
                    <a:ext uri="{FF2B5EF4-FFF2-40B4-BE49-F238E27FC236}">
                      <a16:creationId xmlns:a16="http://schemas.microsoft.com/office/drawing/2014/main" id="{B1FD3384-8652-4743-B81E-561684CE7AC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 name="Straight Connector 158">
                  <a:extLst>
                    <a:ext uri="{FF2B5EF4-FFF2-40B4-BE49-F238E27FC236}">
                      <a16:creationId xmlns:a16="http://schemas.microsoft.com/office/drawing/2014/main" id="{02F0708E-D69E-43AA-A836-DC70238177D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8" name="Rectangle 147">
                <a:extLst>
                  <a:ext uri="{FF2B5EF4-FFF2-40B4-BE49-F238E27FC236}">
                    <a16:creationId xmlns:a16="http://schemas.microsoft.com/office/drawing/2014/main" id="{343330D9-E7FA-440E-ADCB-17BCB47B3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9" name="Rectangle 148">
                <a:extLst>
                  <a:ext uri="{FF2B5EF4-FFF2-40B4-BE49-F238E27FC236}">
                    <a16:creationId xmlns:a16="http://schemas.microsoft.com/office/drawing/2014/main" id="{142A3552-7C3C-4202-B215-11FF9A75CE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0" name="Rectangle 149">
                <a:extLst>
                  <a:ext uri="{FF2B5EF4-FFF2-40B4-BE49-F238E27FC236}">
                    <a16:creationId xmlns:a16="http://schemas.microsoft.com/office/drawing/2014/main" id="{B9C86534-4B5B-4254-AC49-05EEE7DD8CA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44" name="Rectangle 143">
              <a:extLst>
                <a:ext uri="{FF2B5EF4-FFF2-40B4-BE49-F238E27FC236}">
                  <a16:creationId xmlns:a16="http://schemas.microsoft.com/office/drawing/2014/main" id="{F09FF916-370B-4538-B9D1-362C5DFCA227}"/>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1"/>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189" name="Rectangle 188">
            <a:extLst>
              <a:ext uri="{FF2B5EF4-FFF2-40B4-BE49-F238E27FC236}">
                <a16:creationId xmlns:a16="http://schemas.microsoft.com/office/drawing/2014/main" id="{23AA871A-0A05-4B87-AE11-019DF53CED98}"/>
              </a:ext>
            </a:extLst>
          </p:cNvPr>
          <p:cNvSpPr/>
          <p:nvPr/>
        </p:nvSpPr>
        <p:spPr bwMode="auto">
          <a:xfrm>
            <a:off x="1995829" y="98748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d5ab1fa </a:t>
            </a:r>
          </a:p>
        </p:txBody>
      </p:sp>
    </p:spTree>
    <p:extLst>
      <p:ext uri="{BB962C8B-B14F-4D97-AF65-F5344CB8AC3E}">
        <p14:creationId xmlns:p14="http://schemas.microsoft.com/office/powerpoint/2010/main" val="318193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9"/>
                                        </p:tgtEl>
                                      </p:cBhvr>
                                    </p:animEffect>
                                    <p:set>
                                      <p:cBhvr>
                                        <p:cTn id="22" dur="1" fill="hold">
                                          <p:stCondLst>
                                            <p:cond delay="499"/>
                                          </p:stCondLst>
                                        </p:cTn>
                                        <p:tgtEl>
                                          <p:spTgt spid="9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9"/>
                                        </p:tgtEl>
                                        <p:attrNameLst>
                                          <p:attrName>style.visibility</p:attrName>
                                        </p:attrNameLst>
                                      </p:cBhvr>
                                      <p:to>
                                        <p:strVal val="visible"/>
                                      </p:to>
                                    </p:set>
                                    <p:animEffect transition="in" filter="fade">
                                      <p:cBhvr>
                                        <p:cTn id="26" dur="500"/>
                                        <p:tgtEl>
                                          <p:spTgt spid="18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wipe(left)">
                                      <p:cBhvr>
                                        <p:cTn id="30" dur="500"/>
                                        <p:tgtEl>
                                          <p:spTgt spid="90"/>
                                        </p:tgtEl>
                                      </p:cBhvr>
                                    </p:animEffect>
                                  </p:childTnLst>
                                </p:cTn>
                              </p:par>
                            </p:childTnLst>
                          </p:cTn>
                        </p:par>
                        <p:par>
                          <p:cTn id="31" fill="hold">
                            <p:stCondLst>
                              <p:cond delay="1500"/>
                            </p:stCondLst>
                            <p:childTnLst>
                              <p:par>
                                <p:cTn id="32" presetID="10" presetClass="exit" presetSubtype="0" fill="hold" grpId="1" nodeType="afterEffect">
                                  <p:stCondLst>
                                    <p:cond delay="0"/>
                                  </p:stCondLst>
                                  <p:childTnLst>
                                    <p:animEffect transition="out" filter="fad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97"/>
                                        </p:tgtEl>
                                        <p:attrNameLst>
                                          <p:attrName>style.visibility</p:attrName>
                                        </p:attrNameLst>
                                      </p:cBhvr>
                                      <p:to>
                                        <p:strVal val="visible"/>
                                      </p:to>
                                    </p:set>
                                    <p:animEffect transition="in" filter="fade">
                                      <p:cBhvr>
                                        <p:cTn id="38" dur="500"/>
                                        <p:tgtEl>
                                          <p:spTgt spid="19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500"/>
                                        <p:tgtEl>
                                          <p:spTgt spid="1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42" presetClass="path" presetSubtype="0" accel="50000" decel="50000" fill="hold" nodeType="withEffect">
                                  <p:stCondLst>
                                    <p:cond delay="0"/>
                                  </p:stCondLst>
                                  <p:childTnLst>
                                    <p:animMotion origin="layout" path="M 4.58333E-6 -3.7037E-6 L -0.08959 0.06621 " pathEditMode="relative" rAng="0" ptsTypes="AA">
                                      <p:cBhvr>
                                        <p:cTn id="65" dur="2000" fill="hold"/>
                                        <p:tgtEl>
                                          <p:spTgt spid="125"/>
                                        </p:tgtEl>
                                        <p:attrNameLst>
                                          <p:attrName>ppt_x</p:attrName>
                                          <p:attrName>ppt_y</p:attrName>
                                        </p:attrNameLst>
                                      </p:cBhvr>
                                      <p:rCtr x="-4479" y="3310"/>
                                    </p:animMotion>
                                  </p:childTnLst>
                                </p:cTn>
                              </p:par>
                              <p:par>
                                <p:cTn id="66" presetID="10" presetClass="entr" presetSubtype="0" fill="hold" grpId="0" nodeType="withEffect">
                                  <p:stCondLst>
                                    <p:cond delay="1500"/>
                                  </p:stCondLst>
                                  <p:childTnLst>
                                    <p:set>
                                      <p:cBhvr>
                                        <p:cTn id="67" dur="1" fill="hold">
                                          <p:stCondLst>
                                            <p:cond delay="0"/>
                                          </p:stCondLst>
                                        </p:cTn>
                                        <p:tgtEl>
                                          <p:spTgt spid="180"/>
                                        </p:tgtEl>
                                        <p:attrNameLst>
                                          <p:attrName>style.visibility</p:attrName>
                                        </p:attrNameLst>
                                      </p:cBhvr>
                                      <p:to>
                                        <p:strVal val="visible"/>
                                      </p:to>
                                    </p:set>
                                    <p:animEffect transition="in" filter="fade">
                                      <p:cBhvr>
                                        <p:cTn id="68" dur="500"/>
                                        <p:tgtEl>
                                          <p:spTgt spid="180"/>
                                        </p:tgtEl>
                                      </p:cBhvr>
                                    </p:animEffect>
                                  </p:childTnLst>
                                </p:cTn>
                              </p:par>
                              <p:par>
                                <p:cTn id="69" presetID="10" presetClass="exit" presetSubtype="0" fill="hold" nodeType="withEffect">
                                  <p:stCondLst>
                                    <p:cond delay="1800"/>
                                  </p:stCondLst>
                                  <p:childTnLst>
                                    <p:animEffect transition="out" filter="fade">
                                      <p:cBhvr>
                                        <p:cTn id="70" dur="500"/>
                                        <p:tgtEl>
                                          <p:spTgt spid="125"/>
                                        </p:tgtEl>
                                      </p:cBhvr>
                                    </p:animEffect>
                                    <p:set>
                                      <p:cBhvr>
                                        <p:cTn id="71" dur="1" fill="hold">
                                          <p:stCondLst>
                                            <p:cond delay="499"/>
                                          </p:stCondLst>
                                        </p:cTn>
                                        <p:tgtEl>
                                          <p:spTgt spid="125"/>
                                        </p:tgtEl>
                                        <p:attrNameLst>
                                          <p:attrName>style.visibility</p:attrName>
                                        </p:attrNameLst>
                                      </p:cBhvr>
                                      <p:to>
                                        <p:strVal val="hidden"/>
                                      </p:to>
                                    </p:set>
                                  </p:childTnLst>
                                </p:cTn>
                              </p:par>
                              <p:par>
                                <p:cTn id="72" presetID="42" presetClass="path" presetSubtype="0" accel="50000" decel="50000" fill="hold" grpId="1" nodeType="withEffect">
                                  <p:stCondLst>
                                    <p:cond delay="0"/>
                                  </p:stCondLst>
                                  <p:childTnLst>
                                    <p:animMotion origin="layout" path="M -4.16667E-7 -2.22222E-6 L -0.13789 0.13588 " pathEditMode="relative" rAng="0" ptsTypes="AA">
                                      <p:cBhvr>
                                        <p:cTn id="73" dur="2000" fill="hold"/>
                                        <p:tgtEl>
                                          <p:spTgt spid="126"/>
                                        </p:tgtEl>
                                        <p:attrNameLst>
                                          <p:attrName>ppt_x</p:attrName>
                                          <p:attrName>ppt_y</p:attrName>
                                        </p:attrNameLst>
                                      </p:cBhvr>
                                      <p:rCtr x="-6901" y="6782"/>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28"/>
                                        </p:tgtEl>
                                      </p:cBhvr>
                                    </p:animEffect>
                                    <p:set>
                                      <p:cBhvr>
                                        <p:cTn id="78" dur="1" fill="hold">
                                          <p:stCondLst>
                                            <p:cond delay="499"/>
                                          </p:stCondLst>
                                        </p:cTn>
                                        <p:tgtEl>
                                          <p:spTgt spid="12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ipe(up)">
                                      <p:cBhvr>
                                        <p:cTn id="83" dur="500"/>
                                        <p:tgtEl>
                                          <p:spTgt spid="92"/>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500"/>
                                        <p:tgtEl>
                                          <p:spTgt spid="85"/>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childTnLst>
                          </p:cTn>
                        </p:par>
                        <p:par>
                          <p:cTn id="92" fill="hold">
                            <p:stCondLst>
                              <p:cond delay="1500"/>
                            </p:stCondLst>
                            <p:childTnLst>
                              <p:par>
                                <p:cTn id="93" presetID="22" presetClass="entr" presetSubtype="8" fill="hold" nodeType="afterEffect">
                                  <p:stCondLst>
                                    <p:cond delay="0"/>
                                  </p:stCondLst>
                                  <p:childTnLst>
                                    <p:set>
                                      <p:cBhvr>
                                        <p:cTn id="94" dur="1" fill="hold">
                                          <p:stCondLst>
                                            <p:cond delay="0"/>
                                          </p:stCondLst>
                                        </p:cTn>
                                        <p:tgtEl>
                                          <p:spTgt spid="95"/>
                                        </p:tgtEl>
                                        <p:attrNameLst>
                                          <p:attrName>style.visibility</p:attrName>
                                        </p:attrNameLst>
                                      </p:cBhvr>
                                      <p:to>
                                        <p:strVal val="visible"/>
                                      </p:to>
                                    </p:set>
                                    <p:animEffect transition="in" filter="wipe(left)">
                                      <p:cBhvr>
                                        <p:cTn id="95" dur="500"/>
                                        <p:tgtEl>
                                          <p:spTgt spid="95"/>
                                        </p:tgtEl>
                                      </p:cBhvr>
                                    </p:animEffect>
                                  </p:childTnLst>
                                </p:cTn>
                              </p:par>
                            </p:childTnLst>
                          </p:cTn>
                        </p:par>
                        <p:par>
                          <p:cTn id="96" fill="hold">
                            <p:stCondLst>
                              <p:cond delay="2000"/>
                            </p:stCondLst>
                            <p:childTnLst>
                              <p:par>
                                <p:cTn id="97" presetID="9" presetClass="exit" presetSubtype="0" fill="hold" nodeType="afterEffect">
                                  <p:stCondLst>
                                    <p:cond delay="400"/>
                                  </p:stCondLst>
                                  <p:childTnLst>
                                    <p:animEffect transition="out" filter="dissolve">
                                      <p:cBhvr>
                                        <p:cTn id="98" dur="500"/>
                                        <p:tgtEl>
                                          <p:spTgt spid="43"/>
                                        </p:tgtEl>
                                      </p:cBhvr>
                                    </p:animEffect>
                                    <p:set>
                                      <p:cBhvr>
                                        <p:cTn id="99" dur="1" fill="hold">
                                          <p:stCondLst>
                                            <p:cond delay="499"/>
                                          </p:stCondLst>
                                        </p:cTn>
                                        <p:tgtEl>
                                          <p:spTgt spid="4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78"/>
                                        </p:tgtEl>
                                        <p:attrNameLst>
                                          <p:attrName>style.visibility</p:attrName>
                                        </p:attrNameLst>
                                      </p:cBhvr>
                                      <p:to>
                                        <p:strVal val="visible"/>
                                      </p:to>
                                    </p:set>
                                    <p:animEffect transition="in" filter="fade">
                                      <p:cBhvr>
                                        <p:cTn id="104" dur="500"/>
                                        <p:tgtEl>
                                          <p:spTgt spid="178"/>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wipe(left)">
                                      <p:cBhvr>
                                        <p:cTn id="108" dur="500"/>
                                        <p:tgtEl>
                                          <p:spTgt spid="179"/>
                                        </p:tgtEl>
                                      </p:cBhvr>
                                    </p:animEffect>
                                  </p:childTnLst>
                                </p:cTn>
                              </p:par>
                            </p:childTnLst>
                          </p:cTn>
                        </p:par>
                        <p:par>
                          <p:cTn id="109" fill="hold">
                            <p:stCondLst>
                              <p:cond delay="1000"/>
                            </p:stCondLst>
                            <p:childTnLst>
                              <p:par>
                                <p:cTn id="110" presetID="10" presetClass="entr" presetSubtype="0" fill="hold" grpId="1" nodeType="afterEffect">
                                  <p:stCondLst>
                                    <p:cond delay="0"/>
                                  </p:stCondLst>
                                  <p:childTnLst>
                                    <p:set>
                                      <p:cBhvr>
                                        <p:cTn id="111" dur="1" fill="hold">
                                          <p:stCondLst>
                                            <p:cond delay="0"/>
                                          </p:stCondLst>
                                        </p:cTn>
                                        <p:tgtEl>
                                          <p:spTgt spid="182"/>
                                        </p:tgtEl>
                                        <p:attrNameLst>
                                          <p:attrName>style.visibility</p:attrName>
                                        </p:attrNameLst>
                                      </p:cBhvr>
                                      <p:to>
                                        <p:strVal val="visible"/>
                                      </p:to>
                                    </p:set>
                                    <p:animEffect transition="in" filter="fade">
                                      <p:cBhvr>
                                        <p:cTn id="112" dur="500"/>
                                        <p:tgtEl>
                                          <p:spTgt spid="182"/>
                                        </p:tgtEl>
                                      </p:cBhvr>
                                    </p:animEffect>
                                  </p:childTnLst>
                                </p:cTn>
                              </p:par>
                              <p:par>
                                <p:cTn id="113" presetID="42" presetClass="path" presetSubtype="0" accel="50000" decel="50000" fill="hold" grpId="0" nodeType="withEffect">
                                  <p:stCondLst>
                                    <p:cond delay="0"/>
                                  </p:stCondLst>
                                  <p:childTnLst>
                                    <p:animMotion origin="layout" path="M -2.08333E-6 -2.22222E-6 L 0.39401 0.07894 " pathEditMode="relative" rAng="0" ptsTypes="AA">
                                      <p:cBhvr>
                                        <p:cTn id="114" dur="2000" fill="hold"/>
                                        <p:tgtEl>
                                          <p:spTgt spid="182"/>
                                        </p:tgtEl>
                                        <p:attrNameLst>
                                          <p:attrName>ppt_x</p:attrName>
                                          <p:attrName>ppt_y</p:attrName>
                                        </p:attrNameLst>
                                      </p:cBhvr>
                                      <p:rCtr x="19701" y="3935"/>
                                    </p:animMotion>
                                  </p:childTnLst>
                                </p:cTn>
                              </p:par>
                              <p:par>
                                <p:cTn id="115" presetID="10" presetClass="entr" presetSubtype="0" fill="hold" nodeType="withEffect">
                                  <p:stCondLst>
                                    <p:cond delay="1500"/>
                                  </p:stCondLst>
                                  <p:childTnLst>
                                    <p:set>
                                      <p:cBhvr>
                                        <p:cTn id="116" dur="1" fill="hold">
                                          <p:stCondLst>
                                            <p:cond delay="0"/>
                                          </p:stCondLst>
                                        </p:cTn>
                                        <p:tgtEl>
                                          <p:spTgt spid="142"/>
                                        </p:tgtEl>
                                        <p:attrNameLst>
                                          <p:attrName>style.visibility</p:attrName>
                                        </p:attrNameLst>
                                      </p:cBhvr>
                                      <p:to>
                                        <p:strVal val="visible"/>
                                      </p:to>
                                    </p:set>
                                    <p:animEffect transition="in" filter="fade">
                                      <p:cBhvr>
                                        <p:cTn id="117" dur="500"/>
                                        <p:tgtEl>
                                          <p:spTgt spid="142"/>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123"/>
                                        </p:tgtEl>
                                        <p:attrNameLst>
                                          <p:attrName>style.visibility</p:attrName>
                                        </p:attrNameLst>
                                      </p:cBhvr>
                                      <p:to>
                                        <p:strVal val="visible"/>
                                      </p:to>
                                    </p:set>
                                    <p:animEffect transition="in" filter="fade">
                                      <p:cBhvr>
                                        <p:cTn id="120" dur="500"/>
                                        <p:tgtEl>
                                          <p:spTgt spid="123"/>
                                        </p:tgtEl>
                                      </p:cBhvr>
                                    </p:animEffect>
                                  </p:childTnLst>
                                </p:cTn>
                              </p:par>
                              <p:par>
                                <p:cTn id="121" presetID="42" presetClass="path" presetSubtype="0" accel="50000" decel="50000" fill="hold" grpId="0" nodeType="withEffect">
                                  <p:stCondLst>
                                    <p:cond delay="0"/>
                                  </p:stCondLst>
                                  <p:childTnLst>
                                    <p:animMotion origin="layout" path="M -1.45833E-6 -3.7037E-7 L 0.39531 0.13773 " pathEditMode="relative" rAng="0" ptsTypes="AA">
                                      <p:cBhvr>
                                        <p:cTn id="122" dur="2000" fill="hold"/>
                                        <p:tgtEl>
                                          <p:spTgt spid="123"/>
                                        </p:tgtEl>
                                        <p:attrNameLst>
                                          <p:attrName>ppt_x</p:attrName>
                                          <p:attrName>ppt_y</p:attrName>
                                        </p:attrNameLst>
                                      </p:cBhvr>
                                      <p:rCtr x="19466" y="6968"/>
                                    </p:animMotion>
                                  </p:childTnLst>
                                </p:cTn>
                              </p:par>
                              <p:par>
                                <p:cTn id="123" presetID="10" presetClass="entr" presetSubtype="0" fill="hold" nodeType="withEffect">
                                  <p:stCondLst>
                                    <p:cond delay="1500"/>
                                  </p:stCondLst>
                                  <p:childTnLst>
                                    <p:set>
                                      <p:cBhvr>
                                        <p:cTn id="124" dur="1" fill="hold">
                                          <p:stCondLst>
                                            <p:cond delay="0"/>
                                          </p:stCondLst>
                                        </p:cTn>
                                        <p:tgtEl>
                                          <p:spTgt spid="160"/>
                                        </p:tgtEl>
                                        <p:attrNameLst>
                                          <p:attrName>style.visibility</p:attrName>
                                        </p:attrNameLst>
                                      </p:cBhvr>
                                      <p:to>
                                        <p:strVal val="visible"/>
                                      </p:to>
                                    </p:set>
                                    <p:animEffect transition="in" filter="fade">
                                      <p:cBhvr>
                                        <p:cTn id="125" dur="500"/>
                                        <p:tgtEl>
                                          <p:spTgt spid="16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185"/>
                                        </p:tgtEl>
                                        <p:attrNameLst>
                                          <p:attrName>style.visibility</p:attrName>
                                        </p:attrNameLst>
                                      </p:cBhvr>
                                      <p:to>
                                        <p:strVal val="visible"/>
                                      </p:to>
                                    </p:set>
                                    <p:animEffect transition="in" filter="wipe(left)">
                                      <p:cBhvr>
                                        <p:cTn id="130" dur="1000"/>
                                        <p:tgtEl>
                                          <p:spTgt spid="185"/>
                                        </p:tgtEl>
                                      </p:cBhvr>
                                    </p:animEffect>
                                  </p:childTnLst>
                                </p:cTn>
                              </p:par>
                              <p:par>
                                <p:cTn id="131" presetID="10" presetClass="exit" presetSubtype="0" fill="hold" nodeType="withEffect">
                                  <p:stCondLst>
                                    <p:cond delay="0"/>
                                  </p:stCondLst>
                                  <p:childTnLst>
                                    <p:animEffect transition="out" filter="fade">
                                      <p:cBhvr>
                                        <p:cTn id="132" dur="500"/>
                                        <p:tgtEl>
                                          <p:spTgt spid="179"/>
                                        </p:tgtEl>
                                      </p:cBhvr>
                                    </p:animEffect>
                                    <p:set>
                                      <p:cBhvr>
                                        <p:cTn id="133" dur="1" fill="hold">
                                          <p:stCondLst>
                                            <p:cond delay="499"/>
                                          </p:stCondLst>
                                        </p:cTn>
                                        <p:tgtEl>
                                          <p:spTgt spid="17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42"/>
                                        </p:tgtEl>
                                      </p:cBhvr>
                                    </p:animEffect>
                                    <p:set>
                                      <p:cBhvr>
                                        <p:cTn id="136" dur="1" fill="hold">
                                          <p:stCondLst>
                                            <p:cond delay="499"/>
                                          </p:stCondLst>
                                        </p:cTn>
                                        <p:tgtEl>
                                          <p:spTgt spid="14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60"/>
                                        </p:tgtEl>
                                      </p:cBhvr>
                                    </p:animEffect>
                                    <p:set>
                                      <p:cBhvr>
                                        <p:cTn id="139" dur="1" fill="hold">
                                          <p:stCondLst>
                                            <p:cond delay="499"/>
                                          </p:stCondLst>
                                        </p:cTn>
                                        <p:tgtEl>
                                          <p:spTgt spid="160"/>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182"/>
                                        </p:tgtEl>
                                      </p:cBhvr>
                                    </p:animEffect>
                                    <p:set>
                                      <p:cBhvr>
                                        <p:cTn id="142" dur="1" fill="hold">
                                          <p:stCondLst>
                                            <p:cond delay="499"/>
                                          </p:stCondLst>
                                        </p:cTn>
                                        <p:tgtEl>
                                          <p:spTgt spid="182"/>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500"/>
                                        <p:tgtEl>
                                          <p:spTgt spid="123"/>
                                        </p:tgtEl>
                                      </p:cBhvr>
                                    </p:animEffect>
                                    <p:set>
                                      <p:cBhvr>
                                        <p:cTn id="145" dur="1" fill="hold">
                                          <p:stCondLst>
                                            <p:cond delay="499"/>
                                          </p:stCondLst>
                                        </p:cTn>
                                        <p:tgtEl>
                                          <p:spTgt spid="123"/>
                                        </p:tgtEl>
                                        <p:attrNameLst>
                                          <p:attrName>style.visibility</p:attrName>
                                        </p:attrNameLst>
                                      </p:cBhvr>
                                      <p:to>
                                        <p:strVal val="hidden"/>
                                      </p:to>
                                    </p:set>
                                  </p:childTnLst>
                                </p:cTn>
                              </p:par>
                              <p:par>
                                <p:cTn id="146" presetID="10" presetClass="entr" presetSubtype="0" fill="hold" grpId="0" nodeType="withEffect">
                                  <p:stCondLst>
                                    <p:cond delay="600"/>
                                  </p:stCondLst>
                                  <p:childTnLst>
                                    <p:set>
                                      <p:cBhvr>
                                        <p:cTn id="147" dur="1" fill="hold">
                                          <p:stCondLst>
                                            <p:cond delay="0"/>
                                          </p:stCondLst>
                                        </p:cTn>
                                        <p:tgtEl>
                                          <p:spTgt spid="102"/>
                                        </p:tgtEl>
                                        <p:attrNameLst>
                                          <p:attrName>style.visibility</p:attrName>
                                        </p:attrNameLst>
                                      </p:cBhvr>
                                      <p:to>
                                        <p:strVal val="visible"/>
                                      </p:to>
                                    </p:set>
                                    <p:animEffect transition="in" filter="fade">
                                      <p:cBhvr>
                                        <p:cTn id="148" dur="500"/>
                                        <p:tgtEl>
                                          <p:spTgt spid="102"/>
                                        </p:tgtEl>
                                      </p:cBhvr>
                                    </p:animEffect>
                                  </p:childTnLst>
                                </p:cTn>
                              </p:par>
                            </p:childTnLst>
                          </p:cTn>
                        </p:par>
                        <p:par>
                          <p:cTn id="149" fill="hold">
                            <p:stCondLst>
                              <p:cond delay="1100"/>
                            </p:stCondLst>
                            <p:childTnLst>
                              <p:par>
                                <p:cTn id="150" presetID="22" presetClass="entr" presetSubtype="1" fill="hold" nodeType="afterEffect">
                                  <p:stCondLst>
                                    <p:cond delay="0"/>
                                  </p:stCondLst>
                                  <p:childTnLst>
                                    <p:set>
                                      <p:cBhvr>
                                        <p:cTn id="151" dur="1" fill="hold">
                                          <p:stCondLst>
                                            <p:cond delay="0"/>
                                          </p:stCondLst>
                                        </p:cTn>
                                        <p:tgtEl>
                                          <p:spTgt spid="192"/>
                                        </p:tgtEl>
                                        <p:attrNameLst>
                                          <p:attrName>style.visibility</p:attrName>
                                        </p:attrNameLst>
                                      </p:cBhvr>
                                      <p:to>
                                        <p:strVal val="visible"/>
                                      </p:to>
                                    </p:set>
                                    <p:animEffect transition="in" filter="wipe(up)">
                                      <p:cBhvr>
                                        <p:cTn id="152" dur="500"/>
                                        <p:tgtEl>
                                          <p:spTgt spid="192"/>
                                        </p:tgtEl>
                                      </p:cBhvr>
                                    </p:animEffect>
                                  </p:childTnLst>
                                </p:cTn>
                              </p:par>
                            </p:childTnLst>
                          </p:cTn>
                        </p:par>
                        <p:par>
                          <p:cTn id="153" fill="hold">
                            <p:stCondLst>
                              <p:cond delay="1600"/>
                            </p:stCondLst>
                            <p:childTnLst>
                              <p:par>
                                <p:cTn id="154" presetID="10" presetClass="entr" presetSubtype="0" fill="hold" grpId="1" nodeType="afterEffect">
                                  <p:stCondLst>
                                    <p:cond delay="0"/>
                                  </p:stCondLst>
                                  <p:childTnLst>
                                    <p:set>
                                      <p:cBhvr>
                                        <p:cTn id="155" dur="1" fill="hold">
                                          <p:stCondLst>
                                            <p:cond delay="0"/>
                                          </p:stCondLst>
                                        </p:cTn>
                                        <p:tgtEl>
                                          <p:spTgt spid="181"/>
                                        </p:tgtEl>
                                        <p:attrNameLst>
                                          <p:attrName>style.visibility</p:attrName>
                                        </p:attrNameLst>
                                      </p:cBhvr>
                                      <p:to>
                                        <p:strVal val="visible"/>
                                      </p:to>
                                    </p:set>
                                    <p:animEffect transition="in" filter="fade">
                                      <p:cBhvr>
                                        <p:cTn id="156" dur="500"/>
                                        <p:tgtEl>
                                          <p:spTgt spid="181"/>
                                        </p:tgtEl>
                                      </p:cBhvr>
                                    </p:animEffect>
                                  </p:childTnLst>
                                </p:cTn>
                              </p:par>
                              <p:par>
                                <p:cTn id="157" presetID="42" presetClass="path" presetSubtype="0" accel="50000" decel="50000" fill="hold" grpId="0" nodeType="withEffect">
                                  <p:stCondLst>
                                    <p:cond delay="0"/>
                                  </p:stCondLst>
                                  <p:childTnLst>
                                    <p:animMotion origin="layout" path="M -2.08333E-6 -2.22222E-6 L 0.39558 0.30556 " pathEditMode="relative" rAng="0" ptsTypes="AA">
                                      <p:cBhvr>
                                        <p:cTn id="158" dur="2000" fill="hold"/>
                                        <p:tgtEl>
                                          <p:spTgt spid="181"/>
                                        </p:tgtEl>
                                        <p:attrNameLst>
                                          <p:attrName>ppt_x</p:attrName>
                                          <p:attrName>ppt_y</p:attrName>
                                        </p:attrNameLst>
                                      </p:cBhvr>
                                      <p:rCtr x="19779" y="15278"/>
                                    </p:animMotion>
                                  </p:childTnLst>
                                </p:cTn>
                              </p:par>
                              <p:par>
                                <p:cTn id="159" presetID="10" presetClass="entr" presetSubtype="0" fill="hold" nodeType="withEffect">
                                  <p:stCondLst>
                                    <p:cond delay="1700"/>
                                  </p:stCondLst>
                                  <p:childTnLst>
                                    <p:set>
                                      <p:cBhvr>
                                        <p:cTn id="160" dur="1" fill="hold">
                                          <p:stCondLst>
                                            <p:cond delay="0"/>
                                          </p:stCondLst>
                                        </p:cTn>
                                        <p:tgtEl>
                                          <p:spTgt spid="105"/>
                                        </p:tgtEl>
                                        <p:attrNameLst>
                                          <p:attrName>style.visibility</p:attrName>
                                        </p:attrNameLst>
                                      </p:cBhvr>
                                      <p:to>
                                        <p:strVal val="visible"/>
                                      </p:to>
                                    </p:set>
                                    <p:animEffect transition="in" filter="fade">
                                      <p:cBhvr>
                                        <p:cTn id="16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23" grpId="0" animBg="1"/>
      <p:bldP spid="123" grpId="1" animBg="1"/>
      <p:bldP spid="123" grpId="2" animBg="1"/>
      <p:bldP spid="181" grpId="0" animBg="1"/>
      <p:bldP spid="181" grpId="1" animBg="1"/>
      <p:bldP spid="182" grpId="0" animBg="1"/>
      <p:bldP spid="182" grpId="1" animBg="1"/>
      <p:bldP spid="182" grpId="2" animBg="1"/>
      <p:bldP spid="83" grpId="0" animBg="1"/>
      <p:bldP spid="85" grpId="0" animBg="1"/>
      <p:bldP spid="89" grpId="0" animBg="1"/>
      <p:bldP spid="102" grpId="0" animBg="1"/>
      <p:bldP spid="178" grpId="0" animBg="1"/>
      <p:bldP spid="86" grpId="0" animBg="1"/>
      <p:bldP spid="82" grpId="0" animBg="1"/>
      <p:bldP spid="126" grpId="0" animBg="1"/>
      <p:bldP spid="126" grpId="1" animBg="1"/>
      <p:bldP spid="46" grpId="0" animBg="1"/>
      <p:bldP spid="46" grpId="1" animBg="1"/>
      <p:bldP spid="99" grpId="0" animBg="1"/>
      <p:bldP spid="99" grpId="1" animBg="1"/>
      <p:bldP spid="128" grpId="0" animBg="1"/>
      <p:bldP spid="128" grpId="1" animBg="1"/>
      <p:bldP spid="197" grpId="0" animBg="1"/>
      <p:bldP spid="1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44293802-BB82-4668-B726-AE9137A4781D}"/>
              </a:ext>
            </a:extLst>
          </p:cNvPr>
          <p:cNvGrpSpPr/>
          <p:nvPr/>
        </p:nvGrpSpPr>
        <p:grpSpPr>
          <a:xfrm>
            <a:off x="1123081" y="478812"/>
            <a:ext cx="7513809" cy="3172721"/>
            <a:chOff x="1123081" y="478812"/>
            <a:chExt cx="7513809" cy="6439136"/>
          </a:xfrm>
        </p:grpSpPr>
        <p:cxnSp>
          <p:nvCxnSpPr>
            <p:cNvPr id="142" name="Straight Connector 141">
              <a:extLst>
                <a:ext uri="{FF2B5EF4-FFF2-40B4-BE49-F238E27FC236}">
                  <a16:creationId xmlns:a16="http://schemas.microsoft.com/office/drawing/2014/main" id="{77F48C62-6450-4604-9167-B512A8B1E392}"/>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43" name="Straight Connector 142">
              <a:extLst>
                <a:ext uri="{FF2B5EF4-FFF2-40B4-BE49-F238E27FC236}">
                  <a16:creationId xmlns:a16="http://schemas.microsoft.com/office/drawing/2014/main" id="{5645700E-FB85-475D-87BB-50A0122419BD}"/>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44" name="Straight Connector 143">
              <a:extLst>
                <a:ext uri="{FF2B5EF4-FFF2-40B4-BE49-F238E27FC236}">
                  <a16:creationId xmlns:a16="http://schemas.microsoft.com/office/drawing/2014/main" id="{49E2562A-8D0E-40E0-AB9A-602CF7CB037A}"/>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45" name="Straight Connector 144">
              <a:extLst>
                <a:ext uri="{FF2B5EF4-FFF2-40B4-BE49-F238E27FC236}">
                  <a16:creationId xmlns:a16="http://schemas.microsoft.com/office/drawing/2014/main" id="{AF8778B7-1FEC-4D8F-BD82-6A2086C9B13F}"/>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grpSp>
        <p:nvGrpSpPr>
          <p:cNvPr id="161" name="Group 160">
            <a:extLst>
              <a:ext uri="{FF2B5EF4-FFF2-40B4-BE49-F238E27FC236}">
                <a16:creationId xmlns:a16="http://schemas.microsoft.com/office/drawing/2014/main" id="{4C309066-1C38-4FCC-8F33-E45C58F2929B}"/>
              </a:ext>
            </a:extLst>
          </p:cNvPr>
          <p:cNvGrpSpPr/>
          <p:nvPr/>
        </p:nvGrpSpPr>
        <p:grpSpPr>
          <a:xfrm>
            <a:off x="11005041" y="2057310"/>
            <a:ext cx="1087962" cy="643339"/>
            <a:chOff x="2361586" y="6252336"/>
            <a:chExt cx="1087962" cy="643339"/>
          </a:xfrm>
        </p:grpSpPr>
        <p:pic>
          <p:nvPicPr>
            <p:cNvPr id="162" name="Picture 161">
              <a:extLst>
                <a:ext uri="{FF2B5EF4-FFF2-40B4-BE49-F238E27FC236}">
                  <a16:creationId xmlns:a16="http://schemas.microsoft.com/office/drawing/2014/main" id="{6C50F4F3-AF26-47C1-A4BE-A5CD5BAFECDF}"/>
                </a:ext>
              </a:extLst>
            </p:cNvPr>
            <p:cNvPicPr>
              <a:picLocks noChangeAspect="1"/>
            </p:cNvPicPr>
            <p:nvPr/>
          </p:nvPicPr>
          <p:blipFill>
            <a:blip r:embed="rId3"/>
            <a:stretch>
              <a:fillRect/>
            </a:stretch>
          </p:blipFill>
          <p:spPr>
            <a:xfrm>
              <a:off x="2585448" y="6252336"/>
              <a:ext cx="637765" cy="485838"/>
            </a:xfrm>
            <a:prstGeom prst="rect">
              <a:avLst/>
            </a:prstGeom>
          </p:spPr>
        </p:pic>
        <p:sp>
          <p:nvSpPr>
            <p:cNvPr id="163" name="TextBox 162">
              <a:extLst>
                <a:ext uri="{FF2B5EF4-FFF2-40B4-BE49-F238E27FC236}">
                  <a16:creationId xmlns:a16="http://schemas.microsoft.com/office/drawing/2014/main" id="{FCE5B999-E05B-4A85-8879-B3B6DCF6F2A1}"/>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159" name="Picture 158">
            <a:extLst>
              <a:ext uri="{FF2B5EF4-FFF2-40B4-BE49-F238E27FC236}">
                <a16:creationId xmlns:a16="http://schemas.microsoft.com/office/drawing/2014/main" id="{E664AF37-2DF3-4430-AB6D-8154BB6E29D8}"/>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160" name="Straight Connector 159">
            <a:extLst>
              <a:ext uri="{FF2B5EF4-FFF2-40B4-BE49-F238E27FC236}">
                <a16:creationId xmlns:a16="http://schemas.microsoft.com/office/drawing/2014/main" id="{B2848207-3271-4FEC-A054-9912978E3EB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1763C6E5-0CB7-4B46-942F-2844F07C2BD2}"/>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web:sha@ya</a:t>
            </a:r>
            <a:endParaRPr lang="en-US" sz="900"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235163" y="1467010"/>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223" name="Straight Arrow Connector 222">
            <a:extLst>
              <a:ext uri="{FF2B5EF4-FFF2-40B4-BE49-F238E27FC236}">
                <a16:creationId xmlns:a16="http://schemas.microsoft.com/office/drawing/2014/main" id="{15E13100-FA15-418A-99D5-1790D84AC887}"/>
              </a:ext>
            </a:extLst>
          </p:cNvPr>
          <p:cNvCxnSpPr>
            <a:cxnSpLocks/>
            <a:stCxn id="222" idx="3"/>
            <a:endCxn id="162" idx="1"/>
          </p:cNvCxnSpPr>
          <p:nvPr/>
        </p:nvCxnSpPr>
        <p:spPr>
          <a:xfrm>
            <a:off x="9540211" y="1467010"/>
            <a:ext cx="1688692" cy="8332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191">
            <a:extLst>
              <a:ext uri="{FF2B5EF4-FFF2-40B4-BE49-F238E27FC236}">
                <a16:creationId xmlns:a16="http://schemas.microsoft.com/office/drawing/2014/main" id="{992C50D2-7F05-4EDC-A3E5-9EBD86A77C3E}"/>
              </a:ext>
            </a:extLst>
          </p:cNvPr>
          <p:cNvCxnSpPr>
            <a:cxnSpLocks/>
            <a:stCxn id="219" idx="3"/>
            <a:endCxn id="159" idx="1"/>
          </p:cNvCxnSpPr>
          <p:nvPr/>
        </p:nvCxnSpPr>
        <p:spPr>
          <a:xfrm>
            <a:off x="10498851" y="1467010"/>
            <a:ext cx="730455" cy="1994671"/>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227" name="Group 226">
            <a:extLst>
              <a:ext uri="{FF2B5EF4-FFF2-40B4-BE49-F238E27FC236}">
                <a16:creationId xmlns:a16="http://schemas.microsoft.com/office/drawing/2014/main" id="{6AA3BAD3-050E-4FB5-A9B6-1399F30E1E3A}"/>
              </a:ext>
            </a:extLst>
          </p:cNvPr>
          <p:cNvGrpSpPr/>
          <p:nvPr/>
        </p:nvGrpSpPr>
        <p:grpSpPr>
          <a:xfrm>
            <a:off x="11181052" y="2954992"/>
            <a:ext cx="721037" cy="444217"/>
            <a:chOff x="3240661" y="1005909"/>
            <a:chExt cx="540854" cy="333210"/>
          </a:xfrm>
        </p:grpSpPr>
        <p:grpSp>
          <p:nvGrpSpPr>
            <p:cNvPr id="228" name="Group 227">
              <a:extLst>
                <a:ext uri="{FF2B5EF4-FFF2-40B4-BE49-F238E27FC236}">
                  <a16:creationId xmlns:a16="http://schemas.microsoft.com/office/drawing/2014/main" id="{BC47A098-4DF4-40D2-A318-07D8712F587F}"/>
                </a:ext>
              </a:extLst>
            </p:cNvPr>
            <p:cNvGrpSpPr/>
            <p:nvPr/>
          </p:nvGrpSpPr>
          <p:grpSpPr>
            <a:xfrm>
              <a:off x="3240661" y="1005909"/>
              <a:ext cx="540854" cy="333210"/>
              <a:chOff x="1926169" y="1632181"/>
              <a:chExt cx="540854" cy="333210"/>
            </a:xfrm>
          </p:grpSpPr>
          <p:sp>
            <p:nvSpPr>
              <p:cNvPr id="230" name="Rectangle 229">
                <a:extLst>
                  <a:ext uri="{FF2B5EF4-FFF2-40B4-BE49-F238E27FC236}">
                    <a16:creationId xmlns:a16="http://schemas.microsoft.com/office/drawing/2014/main" id="{6EE3CE6C-D90E-4197-AA01-E132B63FACB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1" name="Rectangle 230">
                <a:extLst>
                  <a:ext uri="{FF2B5EF4-FFF2-40B4-BE49-F238E27FC236}">
                    <a16:creationId xmlns:a16="http://schemas.microsoft.com/office/drawing/2014/main" id="{99C746FB-CA5A-4892-B55B-7FC0657E111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32" name="Group 231">
                <a:extLst>
                  <a:ext uri="{FF2B5EF4-FFF2-40B4-BE49-F238E27FC236}">
                    <a16:creationId xmlns:a16="http://schemas.microsoft.com/office/drawing/2014/main" id="{8C72C9AF-EF4E-4636-887C-8AB1B389C4C1}"/>
                  </a:ext>
                </a:extLst>
              </p:cNvPr>
              <p:cNvGrpSpPr/>
              <p:nvPr/>
            </p:nvGrpSpPr>
            <p:grpSpPr>
              <a:xfrm>
                <a:off x="1989961" y="1665409"/>
                <a:ext cx="413499" cy="266755"/>
                <a:chOff x="1371600" y="2038342"/>
                <a:chExt cx="609600" cy="393263"/>
              </a:xfrm>
            </p:grpSpPr>
            <p:cxnSp>
              <p:nvCxnSpPr>
                <p:cNvPr id="236" name="Straight Connector 235">
                  <a:extLst>
                    <a:ext uri="{FF2B5EF4-FFF2-40B4-BE49-F238E27FC236}">
                      <a16:creationId xmlns:a16="http://schemas.microsoft.com/office/drawing/2014/main" id="{38A3BCF5-95A3-411A-A939-4020CE3CA9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37" name="Straight Connector 236">
                  <a:extLst>
                    <a:ext uri="{FF2B5EF4-FFF2-40B4-BE49-F238E27FC236}">
                      <a16:creationId xmlns:a16="http://schemas.microsoft.com/office/drawing/2014/main" id="{2C0F99D1-DC3D-4B4F-9043-708B1985400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38" name="Straight Connector 237">
                  <a:extLst>
                    <a:ext uri="{FF2B5EF4-FFF2-40B4-BE49-F238E27FC236}">
                      <a16:creationId xmlns:a16="http://schemas.microsoft.com/office/drawing/2014/main" id="{14A1CC8A-42FD-414C-B3AD-6F6AAD846F7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39" name="Straight Connector 238">
                  <a:extLst>
                    <a:ext uri="{FF2B5EF4-FFF2-40B4-BE49-F238E27FC236}">
                      <a16:creationId xmlns:a16="http://schemas.microsoft.com/office/drawing/2014/main" id="{05070C00-0816-4A60-AE68-BE2ED4FD47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40" name="Straight Connector 239">
                  <a:extLst>
                    <a:ext uri="{FF2B5EF4-FFF2-40B4-BE49-F238E27FC236}">
                      <a16:creationId xmlns:a16="http://schemas.microsoft.com/office/drawing/2014/main" id="{F84C62DF-9FCC-49C8-9D5F-4EC49693DB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41" name="Straight Connector 240">
                  <a:extLst>
                    <a:ext uri="{FF2B5EF4-FFF2-40B4-BE49-F238E27FC236}">
                      <a16:creationId xmlns:a16="http://schemas.microsoft.com/office/drawing/2014/main" id="{C5E64BD0-B653-45DD-BE9E-F395E61A64B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42" name="Straight Connector 241">
                  <a:extLst>
                    <a:ext uri="{FF2B5EF4-FFF2-40B4-BE49-F238E27FC236}">
                      <a16:creationId xmlns:a16="http://schemas.microsoft.com/office/drawing/2014/main" id="{1F90CA78-7659-4673-9904-69476F72B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43" name="Straight Connector 242">
                  <a:extLst>
                    <a:ext uri="{FF2B5EF4-FFF2-40B4-BE49-F238E27FC236}">
                      <a16:creationId xmlns:a16="http://schemas.microsoft.com/office/drawing/2014/main" id="{C1A878E1-57E4-49F1-B6A3-8291CBF43E6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44" name="Straight Connector 243">
                  <a:extLst>
                    <a:ext uri="{FF2B5EF4-FFF2-40B4-BE49-F238E27FC236}">
                      <a16:creationId xmlns:a16="http://schemas.microsoft.com/office/drawing/2014/main" id="{FB9C3396-9956-411E-8C56-55E2A83A0BA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33" name="Rectangle 232">
                <a:extLst>
                  <a:ext uri="{FF2B5EF4-FFF2-40B4-BE49-F238E27FC236}">
                    <a16:creationId xmlns:a16="http://schemas.microsoft.com/office/drawing/2014/main" id="{6185D1B8-4F40-4646-9349-C7F565F1B2A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4" name="Rectangle 233">
                <a:extLst>
                  <a:ext uri="{FF2B5EF4-FFF2-40B4-BE49-F238E27FC236}">
                    <a16:creationId xmlns:a16="http://schemas.microsoft.com/office/drawing/2014/main" id="{B4BAA53A-9A9C-4089-AFDC-54EE116F020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5" name="Rectangle 234">
                <a:extLst>
                  <a:ext uri="{FF2B5EF4-FFF2-40B4-BE49-F238E27FC236}">
                    <a16:creationId xmlns:a16="http://schemas.microsoft.com/office/drawing/2014/main" id="{F5D51DD2-1D5F-457E-8681-3462B1EC90A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29" name="Rectangle 228">
              <a:extLst>
                <a:ext uri="{FF2B5EF4-FFF2-40B4-BE49-F238E27FC236}">
                  <a16:creationId xmlns:a16="http://schemas.microsoft.com/office/drawing/2014/main" id="{7D2FCAB2-5BD2-4173-8CF5-B6C335A2A89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40" name="Speech Bubble: Rectangle with Corners Rounded 339">
            <a:extLst>
              <a:ext uri="{FF2B5EF4-FFF2-40B4-BE49-F238E27FC236}">
                <a16:creationId xmlns:a16="http://schemas.microsoft.com/office/drawing/2014/main" id="{FEA0EB20-611F-44F9-BDB0-4EA431C4E6AD}"/>
              </a:ext>
            </a:extLst>
          </p:cNvPr>
          <p:cNvSpPr/>
          <p:nvPr/>
        </p:nvSpPr>
        <p:spPr>
          <a:xfrm>
            <a:off x="1615705" y="2977014"/>
            <a:ext cx="2907458" cy="563592"/>
          </a:xfrm>
          <a:prstGeom prst="wedgeRoundRectCallout">
            <a:avLst>
              <a:gd name="adj1" fmla="val -499"/>
              <a:gd name="adj2" fmla="val -304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Base image updates restore the previous context</a:t>
            </a:r>
          </a:p>
        </p:txBody>
      </p:sp>
      <p:sp>
        <p:nvSpPr>
          <p:cNvPr id="341" name="Speech Bubble: Rectangle with Corners Rounded 340">
            <a:extLst>
              <a:ext uri="{FF2B5EF4-FFF2-40B4-BE49-F238E27FC236}">
                <a16:creationId xmlns:a16="http://schemas.microsoft.com/office/drawing/2014/main" id="{B4F5A6DE-8178-4FF5-BAAD-70F40AC8470C}"/>
              </a:ext>
            </a:extLst>
          </p:cNvPr>
          <p:cNvSpPr/>
          <p:nvPr/>
        </p:nvSpPr>
        <p:spPr>
          <a:xfrm>
            <a:off x="837968" y="2278048"/>
            <a:ext cx="2943810" cy="598054"/>
          </a:xfrm>
          <a:prstGeom prst="wedgeRoundRectCallout">
            <a:avLst>
              <a:gd name="adj1" fmla="val -52376"/>
              <a:gd name="adj2" fmla="val -167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fx</a:t>
            </a:r>
            <a:r>
              <a:rPr lang="en-US" sz="1600" dirty="0"/>
              <a:t> ships an OS &amp;/or FX Patch, using the stable 1 tag</a:t>
            </a:r>
          </a:p>
        </p:txBody>
      </p:sp>
      <p:sp>
        <p:nvSpPr>
          <p:cNvPr id="342" name="Speech Bubble: Rectangle with Corners Rounded 341">
            <a:extLst>
              <a:ext uri="{FF2B5EF4-FFF2-40B4-BE49-F238E27FC236}">
                <a16:creationId xmlns:a16="http://schemas.microsoft.com/office/drawing/2014/main" id="{616E6B67-177D-42DA-80AF-4E0FAA3DB896}"/>
              </a:ext>
            </a:extLst>
          </p:cNvPr>
          <p:cNvSpPr/>
          <p:nvPr/>
        </p:nvSpPr>
        <p:spPr>
          <a:xfrm>
            <a:off x="4264125" y="2254066"/>
            <a:ext cx="3379644" cy="598054"/>
          </a:xfrm>
          <a:prstGeom prst="wedgeRoundRectCallout">
            <a:avLst>
              <a:gd name="adj1" fmla="val -70369"/>
              <a:gd name="adj2" fmla="val -61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The build-task is monitoring changes based on the last build</a:t>
            </a:r>
          </a:p>
        </p:txBody>
      </p:sp>
      <p:sp>
        <p:nvSpPr>
          <p:cNvPr id="343" name="Speech Bubble: Rectangle with Corners Rounded 342">
            <a:extLst>
              <a:ext uri="{FF2B5EF4-FFF2-40B4-BE49-F238E27FC236}">
                <a16:creationId xmlns:a16="http://schemas.microsoft.com/office/drawing/2014/main" id="{0CD20430-F11D-4098-BADF-CC951F4AA7DD}"/>
              </a:ext>
            </a:extLst>
          </p:cNvPr>
          <p:cNvSpPr/>
          <p:nvPr/>
        </p:nvSpPr>
        <p:spPr>
          <a:xfrm>
            <a:off x="4671539" y="2977014"/>
            <a:ext cx="3813066" cy="561444"/>
          </a:xfrm>
          <a:prstGeom prst="wedgeRoundRectCallout">
            <a:avLst>
              <a:gd name="adj1" fmla="val -36207"/>
              <a:gd name="adj2" fmla="val -290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Build &amp; Unit Tests Succeed,</a:t>
            </a:r>
          </a:p>
          <a:p>
            <a:pPr algn="ctr"/>
            <a:r>
              <a:rPr lang="en-US" sz="1600"/>
              <a:t>Update the base image dependencies</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grpSp>
        <p:nvGrpSpPr>
          <p:cNvPr id="248" name="Group 247">
            <a:extLst>
              <a:ext uri="{FF2B5EF4-FFF2-40B4-BE49-F238E27FC236}">
                <a16:creationId xmlns:a16="http://schemas.microsoft.com/office/drawing/2014/main" id="{B129CFB1-3673-4075-9FFE-E86C0AADDB6A}"/>
              </a:ext>
            </a:extLst>
          </p:cNvPr>
          <p:cNvGrpSpPr/>
          <p:nvPr/>
        </p:nvGrpSpPr>
        <p:grpSpPr>
          <a:xfrm>
            <a:off x="11179661" y="1814381"/>
            <a:ext cx="721037" cy="444217"/>
            <a:chOff x="3240661" y="1005909"/>
            <a:chExt cx="540854" cy="333210"/>
          </a:xfrm>
        </p:grpSpPr>
        <p:grpSp>
          <p:nvGrpSpPr>
            <p:cNvPr id="249" name="Group 248">
              <a:extLst>
                <a:ext uri="{FF2B5EF4-FFF2-40B4-BE49-F238E27FC236}">
                  <a16:creationId xmlns:a16="http://schemas.microsoft.com/office/drawing/2014/main" id="{DD505E1F-9BB2-4D0C-8D52-0EF81378D87F}"/>
                </a:ext>
              </a:extLst>
            </p:cNvPr>
            <p:cNvGrpSpPr/>
            <p:nvPr/>
          </p:nvGrpSpPr>
          <p:grpSpPr>
            <a:xfrm>
              <a:off x="3240661" y="1005909"/>
              <a:ext cx="540854" cy="333210"/>
              <a:chOff x="1926169" y="1632181"/>
              <a:chExt cx="540854" cy="333210"/>
            </a:xfrm>
          </p:grpSpPr>
          <p:sp>
            <p:nvSpPr>
              <p:cNvPr id="251" name="Rectangle 250">
                <a:extLst>
                  <a:ext uri="{FF2B5EF4-FFF2-40B4-BE49-F238E27FC236}">
                    <a16:creationId xmlns:a16="http://schemas.microsoft.com/office/drawing/2014/main" id="{9F79E9AA-412B-4840-B77C-50840B7156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2" name="Rectangle 251">
                <a:extLst>
                  <a:ext uri="{FF2B5EF4-FFF2-40B4-BE49-F238E27FC236}">
                    <a16:creationId xmlns:a16="http://schemas.microsoft.com/office/drawing/2014/main" id="{DE58F06D-79C8-4D01-BD19-EA3BD66C975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53" name="Group 252">
                <a:extLst>
                  <a:ext uri="{FF2B5EF4-FFF2-40B4-BE49-F238E27FC236}">
                    <a16:creationId xmlns:a16="http://schemas.microsoft.com/office/drawing/2014/main" id="{572114CA-778F-43AF-B79F-E79A26F1722E}"/>
                  </a:ext>
                </a:extLst>
              </p:cNvPr>
              <p:cNvGrpSpPr/>
              <p:nvPr/>
            </p:nvGrpSpPr>
            <p:grpSpPr>
              <a:xfrm>
                <a:off x="1989961" y="1665409"/>
                <a:ext cx="413499" cy="266755"/>
                <a:chOff x="1371600" y="2038342"/>
                <a:chExt cx="609600" cy="393263"/>
              </a:xfrm>
            </p:grpSpPr>
            <p:cxnSp>
              <p:nvCxnSpPr>
                <p:cNvPr id="257" name="Straight Connector 256">
                  <a:extLst>
                    <a:ext uri="{FF2B5EF4-FFF2-40B4-BE49-F238E27FC236}">
                      <a16:creationId xmlns:a16="http://schemas.microsoft.com/office/drawing/2014/main" id="{6F7B51D3-4BB1-4763-9675-E8B404DF96A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635F88F6-D161-426A-ABC7-65FF32C5216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1A488675-344C-442D-B500-C820AEA8FC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F4F734EA-93EB-421F-83B8-77EAD4FA50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9862CA80-60EA-4DA4-BB4E-61C9414A07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62" name="Straight Connector 261">
                  <a:extLst>
                    <a:ext uri="{FF2B5EF4-FFF2-40B4-BE49-F238E27FC236}">
                      <a16:creationId xmlns:a16="http://schemas.microsoft.com/office/drawing/2014/main" id="{6BBBBC53-02DF-4F2C-A21C-414B8B6E1FA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63" name="Straight Connector 262">
                  <a:extLst>
                    <a:ext uri="{FF2B5EF4-FFF2-40B4-BE49-F238E27FC236}">
                      <a16:creationId xmlns:a16="http://schemas.microsoft.com/office/drawing/2014/main" id="{4477834F-F8B5-44A9-AE26-2944C37FB7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4" name="Straight Connector 263">
                  <a:extLst>
                    <a:ext uri="{FF2B5EF4-FFF2-40B4-BE49-F238E27FC236}">
                      <a16:creationId xmlns:a16="http://schemas.microsoft.com/office/drawing/2014/main" id="{79B6C9E6-B990-42D9-91CA-36FC64A081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5" name="Straight Connector 264">
                  <a:extLst>
                    <a:ext uri="{FF2B5EF4-FFF2-40B4-BE49-F238E27FC236}">
                      <a16:creationId xmlns:a16="http://schemas.microsoft.com/office/drawing/2014/main" id="{9852623B-773B-49B7-8A4F-A480E6861A4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4" name="Rectangle 253">
                <a:extLst>
                  <a:ext uri="{FF2B5EF4-FFF2-40B4-BE49-F238E27FC236}">
                    <a16:creationId xmlns:a16="http://schemas.microsoft.com/office/drawing/2014/main" id="{43EE22D8-41BB-49E9-8CA7-C9DBC1FC206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5" name="Rectangle 254">
                <a:extLst>
                  <a:ext uri="{FF2B5EF4-FFF2-40B4-BE49-F238E27FC236}">
                    <a16:creationId xmlns:a16="http://schemas.microsoft.com/office/drawing/2014/main" id="{3360507C-B546-4307-8E88-7C7154A578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6" name="Rectangle 255">
                <a:extLst>
                  <a:ext uri="{FF2B5EF4-FFF2-40B4-BE49-F238E27FC236}">
                    <a16:creationId xmlns:a16="http://schemas.microsoft.com/office/drawing/2014/main" id="{AFB88277-50C8-4767-9CE1-E4BD81CEB7A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50" name="Rectangle 249">
              <a:extLst>
                <a:ext uri="{FF2B5EF4-FFF2-40B4-BE49-F238E27FC236}">
                  <a16:creationId xmlns:a16="http://schemas.microsoft.com/office/drawing/2014/main" id="{3D89EB73-BF18-4711-A8F6-0B7FFDE7AC0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322" name="Group 321">
            <a:extLst>
              <a:ext uri="{FF2B5EF4-FFF2-40B4-BE49-F238E27FC236}">
                <a16:creationId xmlns:a16="http://schemas.microsoft.com/office/drawing/2014/main" id="{F3371385-09A0-47EE-A9AF-ABF6497AF5F8}"/>
              </a:ext>
            </a:extLst>
          </p:cNvPr>
          <p:cNvGrpSpPr/>
          <p:nvPr/>
        </p:nvGrpSpPr>
        <p:grpSpPr>
          <a:xfrm>
            <a:off x="11177797" y="1413439"/>
            <a:ext cx="721037" cy="444217"/>
            <a:chOff x="3240661" y="1005909"/>
            <a:chExt cx="540854" cy="333210"/>
          </a:xfrm>
        </p:grpSpPr>
        <p:grpSp>
          <p:nvGrpSpPr>
            <p:cNvPr id="323" name="Group 322">
              <a:extLst>
                <a:ext uri="{FF2B5EF4-FFF2-40B4-BE49-F238E27FC236}">
                  <a16:creationId xmlns:a16="http://schemas.microsoft.com/office/drawing/2014/main" id="{DA55C3FE-B6D1-407F-B4FC-13751BEA0E7C}"/>
                </a:ext>
              </a:extLst>
            </p:cNvPr>
            <p:cNvGrpSpPr/>
            <p:nvPr/>
          </p:nvGrpSpPr>
          <p:grpSpPr>
            <a:xfrm>
              <a:off x="3240661" y="1005909"/>
              <a:ext cx="540854" cy="333210"/>
              <a:chOff x="1926169" y="1632181"/>
              <a:chExt cx="540854" cy="333210"/>
            </a:xfrm>
          </p:grpSpPr>
          <p:sp>
            <p:nvSpPr>
              <p:cNvPr id="325" name="Rectangle 324">
                <a:extLst>
                  <a:ext uri="{FF2B5EF4-FFF2-40B4-BE49-F238E27FC236}">
                    <a16:creationId xmlns:a16="http://schemas.microsoft.com/office/drawing/2014/main" id="{658F3EFC-837B-4F1B-88AA-1752AB321DF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6" name="Rectangle 325">
                <a:extLst>
                  <a:ext uri="{FF2B5EF4-FFF2-40B4-BE49-F238E27FC236}">
                    <a16:creationId xmlns:a16="http://schemas.microsoft.com/office/drawing/2014/main" id="{AE51AE74-ADE6-4493-B74A-42E8EE82F06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27" name="Group 326">
                <a:extLst>
                  <a:ext uri="{FF2B5EF4-FFF2-40B4-BE49-F238E27FC236}">
                    <a16:creationId xmlns:a16="http://schemas.microsoft.com/office/drawing/2014/main" id="{E933AE1F-A1F3-47C6-8B7B-4703F49251E0}"/>
                  </a:ext>
                </a:extLst>
              </p:cNvPr>
              <p:cNvGrpSpPr/>
              <p:nvPr/>
            </p:nvGrpSpPr>
            <p:grpSpPr>
              <a:xfrm>
                <a:off x="1989961" y="1665409"/>
                <a:ext cx="413499" cy="266755"/>
                <a:chOff x="1371600" y="2038342"/>
                <a:chExt cx="609600" cy="393263"/>
              </a:xfrm>
            </p:grpSpPr>
            <p:cxnSp>
              <p:nvCxnSpPr>
                <p:cNvPr id="331" name="Straight Connector 330">
                  <a:extLst>
                    <a:ext uri="{FF2B5EF4-FFF2-40B4-BE49-F238E27FC236}">
                      <a16:creationId xmlns:a16="http://schemas.microsoft.com/office/drawing/2014/main" id="{B737603A-61D1-41FD-B7B3-0B87916C6E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2F6964D0-D4F5-4D62-8348-30972C901A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B01F6D05-6D64-4769-9F31-5D69C56DBD3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860574F7-C328-4AEA-9552-DD6CFDB131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F9CB8EA-9C73-4F4B-B5FB-8D068F80366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7405B709-9C48-415F-9160-28177A40DF0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10752040-AB83-4DAA-800A-F51A436F10D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D54CCB8A-C1C8-4EAB-88EC-295C56BD88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D5CCA65B-471D-4530-B33D-05B62F2E35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8" name="Rectangle 327">
                <a:extLst>
                  <a:ext uri="{FF2B5EF4-FFF2-40B4-BE49-F238E27FC236}">
                    <a16:creationId xmlns:a16="http://schemas.microsoft.com/office/drawing/2014/main" id="{CD218C33-0265-4F81-95DB-81B552C5FA1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9" name="Rectangle 328">
                <a:extLst>
                  <a:ext uri="{FF2B5EF4-FFF2-40B4-BE49-F238E27FC236}">
                    <a16:creationId xmlns:a16="http://schemas.microsoft.com/office/drawing/2014/main" id="{7EC7FEA2-9F25-4DF8-BE26-875595E4D75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738CAEA1-1989-490E-84E5-BCD81EED488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4" name="Rectangle 323">
              <a:extLst>
                <a:ext uri="{FF2B5EF4-FFF2-40B4-BE49-F238E27FC236}">
                  <a16:creationId xmlns:a16="http://schemas.microsoft.com/office/drawing/2014/main" id="{56A0F872-B440-416C-8A7C-C4413AF4DEF8}"/>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p>
          </p:txBody>
        </p:sp>
      </p:grpSp>
      <p:sp>
        <p:nvSpPr>
          <p:cNvPr id="187" name="TextBox 186">
            <a:extLst>
              <a:ext uri="{FF2B5EF4-FFF2-40B4-BE49-F238E27FC236}">
                <a16:creationId xmlns:a16="http://schemas.microsoft.com/office/drawing/2014/main" id="{FE1FBEC3-6209-4DA0-93F5-C4598A93739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Tree>
    <p:extLst>
      <p:ext uri="{BB962C8B-B14F-4D97-AF65-F5344CB8AC3E}">
        <p14:creationId xmlns:p14="http://schemas.microsoft.com/office/powerpoint/2010/main" val="107483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wipe(left)">
                                      <p:cBhvr>
                                        <p:cTn id="20" dur="500"/>
                                        <p:tgtEl>
                                          <p:spTgt spid="2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xit" presetSubtype="0" fill="hold" grpId="1" nodeType="withEffect">
                                  <p:stCondLst>
                                    <p:cond delay="0"/>
                                  </p:stCondLst>
                                  <p:childTnLst>
                                    <p:animEffect transition="out" filter="fade">
                                      <p:cBhvr>
                                        <p:cTn id="27" dur="500"/>
                                        <p:tgtEl>
                                          <p:spTgt spid="341"/>
                                        </p:tgtEl>
                                      </p:cBhvr>
                                    </p:animEffect>
                                    <p:set>
                                      <p:cBhvr>
                                        <p:cTn id="28" dur="1" fill="hold">
                                          <p:stCondLst>
                                            <p:cond delay="499"/>
                                          </p:stCondLst>
                                        </p:cTn>
                                        <p:tgtEl>
                                          <p:spTgt spid="34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42"/>
                                        </p:tgtEl>
                                      </p:cBhvr>
                                    </p:animEffect>
                                    <p:set>
                                      <p:cBhvr>
                                        <p:cTn id="31" dur="1" fill="hold">
                                          <p:stCondLst>
                                            <p:cond delay="499"/>
                                          </p:stCondLst>
                                        </p:cTn>
                                        <p:tgtEl>
                                          <p:spTgt spid="34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par>
                                <p:cTn id="40" presetID="10" presetClass="entr" presetSubtype="0" fill="hold" nodeType="with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42" presetClass="path" presetSubtype="0" accel="50000" decel="50000" fill="hold" nodeType="withEffect">
                                  <p:stCondLst>
                                    <p:cond delay="0"/>
                                  </p:stCondLst>
                                  <p:childTnLst>
                                    <p:animMotion origin="layout" path="M 1.875E-6 -4.81481E-6 L 0.09193 -0.01365 " pathEditMode="relative" rAng="0" ptsTypes="AA">
                                      <p:cBhvr>
                                        <p:cTn id="47" dur="2000" fill="hold"/>
                                        <p:tgtEl>
                                          <p:spTgt spid="221"/>
                                        </p:tgtEl>
                                        <p:attrNameLst>
                                          <p:attrName>ppt_x</p:attrName>
                                          <p:attrName>ppt_y</p:attrName>
                                        </p:attrNameLst>
                                      </p:cBhvr>
                                      <p:rCtr x="4596" y="-694"/>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45"/>
                                        </p:tgtEl>
                                        <p:attrNameLst>
                                          <p:attrName>style.visibility</p:attrName>
                                        </p:attrNameLst>
                                      </p:cBhvr>
                                      <p:to>
                                        <p:strVal val="visible"/>
                                      </p:to>
                                    </p:set>
                                    <p:animEffect transition="in" filter="fade">
                                      <p:cBhvr>
                                        <p:cTn id="51" dur="500"/>
                                        <p:tgtEl>
                                          <p:spTgt spid="245"/>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43"/>
                                        </p:tgtEl>
                                        <p:attrNameLst>
                                          <p:attrName>style.visibility</p:attrName>
                                        </p:attrNameLst>
                                      </p:cBhvr>
                                      <p:to>
                                        <p:strVal val="visible"/>
                                      </p:to>
                                    </p:set>
                                    <p:animEffect transition="in" filter="fade">
                                      <p:cBhvr>
                                        <p:cTn id="55" dur="500"/>
                                        <p:tgtEl>
                                          <p:spTgt spid="3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6"/>
                                        </p:tgtEl>
                                        <p:attrNameLst>
                                          <p:attrName>style.visibility</p:attrName>
                                        </p:attrNameLst>
                                      </p:cBhvr>
                                      <p:to>
                                        <p:strVal val="visible"/>
                                      </p:to>
                                    </p:set>
                                    <p:animEffect transition="in" filter="fade">
                                      <p:cBhvr>
                                        <p:cTn id="60" dur="500"/>
                                        <p:tgtEl>
                                          <p:spTgt spid="346"/>
                                        </p:tgtEl>
                                      </p:cBhvr>
                                    </p:animEffect>
                                  </p:childTnLst>
                                </p:cTn>
                              </p:par>
                              <p:par>
                                <p:cTn id="61" presetID="42" presetClass="path" presetSubtype="0" accel="50000" decel="50000" fill="hold" grpId="1" nodeType="withEffect">
                                  <p:stCondLst>
                                    <p:cond delay="0"/>
                                  </p:stCondLst>
                                  <p:childTnLst>
                                    <p:animMotion origin="layout" path="M 4.58333E-6 2.59259E-6 L -0.1405 0.08102 " pathEditMode="relative" rAng="0" ptsTypes="AA">
                                      <p:cBhvr>
                                        <p:cTn id="62" dur="2000" fill="hold"/>
                                        <p:tgtEl>
                                          <p:spTgt spid="346"/>
                                        </p:tgtEl>
                                        <p:attrNameLst>
                                          <p:attrName>ppt_x</p:attrName>
                                          <p:attrName>ppt_y</p:attrName>
                                        </p:attrNameLst>
                                      </p:cBhvr>
                                      <p:rCtr x="-7031" y="4051"/>
                                    </p:animMotion>
                                  </p:childTnLst>
                                </p:cTn>
                              </p:par>
                              <p:par>
                                <p:cTn id="63" presetID="10" presetClass="exit" presetSubtype="0" fill="hold" grpId="1" nodeType="withEffect">
                                  <p:stCondLst>
                                    <p:cond delay="0"/>
                                  </p:stCondLst>
                                  <p:childTnLst>
                                    <p:animEffect transition="out" filter="fade">
                                      <p:cBhvr>
                                        <p:cTn id="64" dur="500"/>
                                        <p:tgtEl>
                                          <p:spTgt spid="340"/>
                                        </p:tgtEl>
                                      </p:cBhvr>
                                    </p:animEffect>
                                    <p:set>
                                      <p:cBhvr>
                                        <p:cTn id="65" dur="1" fill="hold">
                                          <p:stCondLst>
                                            <p:cond delay="499"/>
                                          </p:stCondLst>
                                        </p:cTn>
                                        <p:tgtEl>
                                          <p:spTgt spid="3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wipe(up)">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343"/>
                                        </p:tgtEl>
                                      </p:cBhvr>
                                    </p:animEffect>
                                    <p:set>
                                      <p:cBhvr>
                                        <p:cTn id="73" dur="1" fill="hold">
                                          <p:stCondLst>
                                            <p:cond delay="499"/>
                                          </p:stCondLst>
                                        </p:cTn>
                                        <p:tgtEl>
                                          <p:spTgt spid="343"/>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225"/>
                                        </p:tgtEl>
                                        <p:attrNameLst>
                                          <p:attrName>style.visibility</p:attrName>
                                        </p:attrNameLst>
                                      </p:cBhvr>
                                      <p:to>
                                        <p:strVal val="visible"/>
                                      </p:to>
                                    </p:set>
                                    <p:animEffect transition="in" filter="fade">
                                      <p:cBhvr>
                                        <p:cTn id="81" dur="500"/>
                                        <p:tgtEl>
                                          <p:spTgt spid="225"/>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2"/>
                                        </p:tgtEl>
                                        <p:attrNameLst>
                                          <p:attrName>style.visibility</p:attrName>
                                        </p:attrNameLst>
                                      </p:cBhvr>
                                      <p:to>
                                        <p:strVal val="visible"/>
                                      </p:to>
                                    </p:set>
                                    <p:animEffect transition="in" filter="wipe(left)">
                                      <p:cBhvr>
                                        <p:cTn id="85" dur="500"/>
                                        <p:tgtEl>
                                          <p:spTgt spid="212"/>
                                        </p:tgtEl>
                                      </p:cBhvr>
                                    </p:animEffect>
                                  </p:childTnLst>
                                </p:cTn>
                              </p:par>
                            </p:childTnLst>
                          </p:cTn>
                        </p:par>
                        <p:par>
                          <p:cTn id="86" fill="hold">
                            <p:stCondLst>
                              <p:cond delay="2000"/>
                            </p:stCondLst>
                            <p:childTnLst>
                              <p:par>
                                <p:cTn id="87" presetID="9" presetClass="exit" presetSubtype="0" fill="hold" nodeType="afterEffect">
                                  <p:stCondLst>
                                    <p:cond delay="400"/>
                                  </p:stCondLst>
                                  <p:childTnLst>
                                    <p:animEffect transition="out" filter="dissolve">
                                      <p:cBhvr>
                                        <p:cTn id="88" dur="500"/>
                                        <p:tgtEl>
                                          <p:spTgt spid="214"/>
                                        </p:tgtEl>
                                      </p:cBhvr>
                                    </p:animEffect>
                                    <p:set>
                                      <p:cBhvr>
                                        <p:cTn id="89" dur="1" fill="hold">
                                          <p:stCondLst>
                                            <p:cond delay="499"/>
                                          </p:stCondLst>
                                        </p:cTn>
                                        <p:tgtEl>
                                          <p:spTgt spid="21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2"/>
                                        </p:tgtEl>
                                        <p:attrNameLst>
                                          <p:attrName>style.visibility</p:attrName>
                                        </p:attrNameLst>
                                      </p:cBhvr>
                                      <p:to>
                                        <p:strVal val="visible"/>
                                      </p:to>
                                    </p:set>
                                    <p:animEffect transition="in" filter="fade">
                                      <p:cBhvr>
                                        <p:cTn id="94" dur="500"/>
                                        <p:tgtEl>
                                          <p:spTgt spid="222"/>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223"/>
                                        </p:tgtEl>
                                        <p:attrNameLst>
                                          <p:attrName>style.visibility</p:attrName>
                                        </p:attrNameLst>
                                      </p:cBhvr>
                                      <p:to>
                                        <p:strVal val="visible"/>
                                      </p:to>
                                    </p:set>
                                    <p:animEffect transition="in" filter="wipe(left)">
                                      <p:cBhvr>
                                        <p:cTn id="98" dur="500"/>
                                        <p:tgtEl>
                                          <p:spTgt spid="223"/>
                                        </p:tgtEl>
                                      </p:cBhvr>
                                    </p:animEffect>
                                  </p:childTnLst>
                                </p:cTn>
                              </p:par>
                            </p:childTnLst>
                          </p:cTn>
                        </p:par>
                        <p:par>
                          <p:cTn id="99" fill="hold">
                            <p:stCondLst>
                              <p:cond delay="1000"/>
                            </p:stCondLst>
                            <p:childTnLst>
                              <p:par>
                                <p:cTn id="100" presetID="10" presetClass="entr" presetSubtype="0" fill="hold" grpId="1" nodeType="after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fade">
                                      <p:cBhvr>
                                        <p:cTn id="102" dur="500"/>
                                        <p:tgtEl>
                                          <p:spTgt spid="193"/>
                                        </p:tgtEl>
                                      </p:cBhvr>
                                    </p:animEffect>
                                  </p:childTnLst>
                                </p:cTn>
                              </p:par>
                              <p:par>
                                <p:cTn id="103" presetID="42" presetClass="path" presetSubtype="0" accel="50000" decel="50000" fill="hold" grpId="0" nodeType="withEffect">
                                  <p:stCondLst>
                                    <p:cond delay="0"/>
                                  </p:stCondLst>
                                  <p:childTnLst>
                                    <p:animMotion origin="layout" path="M -2.08333E-6 2.59259E-6 L 0.39531 0.02477 " pathEditMode="relative" rAng="0" ptsTypes="AA">
                                      <p:cBhvr>
                                        <p:cTn id="104" dur="2000" fill="hold"/>
                                        <p:tgtEl>
                                          <p:spTgt spid="193"/>
                                        </p:tgtEl>
                                        <p:attrNameLst>
                                          <p:attrName>ppt_x</p:attrName>
                                          <p:attrName>ppt_y</p:attrName>
                                        </p:attrNameLst>
                                      </p:cBhvr>
                                      <p:rCtr x="19766" y="1227"/>
                                    </p:animMotion>
                                  </p:childTnLst>
                                </p:cTn>
                              </p:par>
                              <p:par>
                                <p:cTn id="105" presetID="10" presetClass="entr" presetSubtype="0" fill="hold" nodeType="withEffect">
                                  <p:stCondLst>
                                    <p:cond delay="1500"/>
                                  </p:stCondLst>
                                  <p:childTnLst>
                                    <p:set>
                                      <p:cBhvr>
                                        <p:cTn id="106" dur="1" fill="hold">
                                          <p:stCondLst>
                                            <p:cond delay="0"/>
                                          </p:stCondLst>
                                        </p:cTn>
                                        <p:tgtEl>
                                          <p:spTgt spid="322"/>
                                        </p:tgtEl>
                                        <p:attrNameLst>
                                          <p:attrName>style.visibility</p:attrName>
                                        </p:attrNameLst>
                                      </p:cBhvr>
                                      <p:to>
                                        <p:strVal val="visible"/>
                                      </p:to>
                                    </p:set>
                                    <p:animEffect transition="in" filter="fade">
                                      <p:cBhvr>
                                        <p:cTn id="107" dur="500"/>
                                        <p:tgtEl>
                                          <p:spTgt spid="322"/>
                                        </p:tgtEl>
                                      </p:cBhvr>
                                    </p:animEffect>
                                  </p:childTnLst>
                                </p:cTn>
                              </p:par>
                              <p:par>
                                <p:cTn id="108" presetID="10" presetClass="entr" presetSubtype="0" fill="hold" grpId="1" nodeType="withEffect">
                                  <p:stCondLst>
                                    <p:cond delay="0"/>
                                  </p:stCondLst>
                                  <p:childTnLst>
                                    <p:set>
                                      <p:cBhvr>
                                        <p:cTn id="109" dur="1" fill="hold">
                                          <p:stCondLst>
                                            <p:cond delay="0"/>
                                          </p:stCondLst>
                                        </p:cTn>
                                        <p:tgtEl>
                                          <p:spTgt spid="189"/>
                                        </p:tgtEl>
                                        <p:attrNameLst>
                                          <p:attrName>style.visibility</p:attrName>
                                        </p:attrNameLst>
                                      </p:cBhvr>
                                      <p:to>
                                        <p:strVal val="visible"/>
                                      </p:to>
                                    </p:set>
                                    <p:animEffect transition="in" filter="fade">
                                      <p:cBhvr>
                                        <p:cTn id="110" dur="500"/>
                                        <p:tgtEl>
                                          <p:spTgt spid="189"/>
                                        </p:tgtEl>
                                      </p:cBhvr>
                                    </p:animEffect>
                                  </p:childTnLst>
                                </p:cTn>
                              </p:par>
                              <p:par>
                                <p:cTn id="111" presetID="42" presetClass="path" presetSubtype="0" accel="50000" decel="50000" fill="hold" grpId="0" nodeType="withEffect">
                                  <p:stCondLst>
                                    <p:cond delay="0"/>
                                  </p:stCondLst>
                                  <p:childTnLst>
                                    <p:animMotion origin="layout" path="M -2.08333E-6 2.59259E-6 L 0.39531 0.08403 " pathEditMode="relative" rAng="0" ptsTypes="AA">
                                      <p:cBhvr>
                                        <p:cTn id="112" dur="2000" fill="hold"/>
                                        <p:tgtEl>
                                          <p:spTgt spid="189"/>
                                        </p:tgtEl>
                                        <p:attrNameLst>
                                          <p:attrName>ppt_x</p:attrName>
                                          <p:attrName>ppt_y</p:attrName>
                                        </p:attrNameLst>
                                      </p:cBhvr>
                                      <p:rCtr x="19766" y="4190"/>
                                    </p:animMotion>
                                  </p:childTnLst>
                                </p:cTn>
                              </p:par>
                              <p:par>
                                <p:cTn id="113" presetID="10" presetClass="entr" presetSubtype="0" fill="hold" nodeType="withEffect">
                                  <p:stCondLst>
                                    <p:cond delay="1500"/>
                                  </p:stCondLst>
                                  <p:childTnLst>
                                    <p:set>
                                      <p:cBhvr>
                                        <p:cTn id="114" dur="1" fill="hold">
                                          <p:stCondLst>
                                            <p:cond delay="0"/>
                                          </p:stCondLst>
                                        </p:cTn>
                                        <p:tgtEl>
                                          <p:spTgt spid="248"/>
                                        </p:tgtEl>
                                        <p:attrNameLst>
                                          <p:attrName>style.visibility</p:attrName>
                                        </p:attrNameLst>
                                      </p:cBhvr>
                                      <p:to>
                                        <p:strVal val="visible"/>
                                      </p:to>
                                    </p:set>
                                    <p:animEffect transition="in" filter="fade">
                                      <p:cBhvr>
                                        <p:cTn id="115" dur="500"/>
                                        <p:tgtEl>
                                          <p:spTgt spid="24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24"/>
                                        </p:tgtEl>
                                        <p:attrNameLst>
                                          <p:attrName>style.visibility</p:attrName>
                                        </p:attrNameLst>
                                      </p:cBhvr>
                                      <p:to>
                                        <p:strVal val="visible"/>
                                      </p:to>
                                    </p:set>
                                    <p:animEffect transition="in" filter="wipe(left)">
                                      <p:cBhvr>
                                        <p:cTn id="120" dur="1000"/>
                                        <p:tgtEl>
                                          <p:spTgt spid="224"/>
                                        </p:tgtEl>
                                      </p:cBhvr>
                                    </p:animEffect>
                                  </p:childTnLst>
                                </p:cTn>
                              </p:par>
                              <p:par>
                                <p:cTn id="121" presetID="10" presetClass="exit" presetSubtype="0" fill="hold" nodeType="withEffect">
                                  <p:stCondLst>
                                    <p:cond delay="0"/>
                                  </p:stCondLst>
                                  <p:childTnLst>
                                    <p:animEffect transition="out" filter="fade">
                                      <p:cBhvr>
                                        <p:cTn id="122" dur="500"/>
                                        <p:tgtEl>
                                          <p:spTgt spid="223"/>
                                        </p:tgtEl>
                                      </p:cBhvr>
                                    </p:animEffect>
                                    <p:set>
                                      <p:cBhvr>
                                        <p:cTn id="123" dur="1" fill="hold">
                                          <p:stCondLst>
                                            <p:cond delay="499"/>
                                          </p:stCondLst>
                                        </p:cTn>
                                        <p:tgtEl>
                                          <p:spTgt spid="22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48"/>
                                        </p:tgtEl>
                                      </p:cBhvr>
                                    </p:animEffect>
                                    <p:set>
                                      <p:cBhvr>
                                        <p:cTn id="126" dur="1" fill="hold">
                                          <p:stCondLst>
                                            <p:cond delay="499"/>
                                          </p:stCondLst>
                                        </p:cTn>
                                        <p:tgtEl>
                                          <p:spTgt spid="248"/>
                                        </p:tgtEl>
                                        <p:attrNameLst>
                                          <p:attrName>style.visibility</p:attrName>
                                        </p:attrNameLst>
                                      </p:cBhvr>
                                      <p:to>
                                        <p:strVal val="hidden"/>
                                      </p:to>
                                    </p:set>
                                  </p:childTnLst>
                                </p:cTn>
                              </p:par>
                              <p:par>
                                <p:cTn id="127" presetID="10" presetClass="exit" presetSubtype="0" fill="hold" grpId="2" nodeType="withEffect">
                                  <p:stCondLst>
                                    <p:cond delay="0"/>
                                  </p:stCondLst>
                                  <p:childTnLst>
                                    <p:animEffect transition="out" filter="fade">
                                      <p:cBhvr>
                                        <p:cTn id="128" dur="500"/>
                                        <p:tgtEl>
                                          <p:spTgt spid="193"/>
                                        </p:tgtEl>
                                      </p:cBhvr>
                                    </p:animEffect>
                                    <p:set>
                                      <p:cBhvr>
                                        <p:cTn id="129" dur="1" fill="hold">
                                          <p:stCondLst>
                                            <p:cond delay="499"/>
                                          </p:stCondLst>
                                        </p:cTn>
                                        <p:tgtEl>
                                          <p:spTgt spid="193"/>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189"/>
                                        </p:tgtEl>
                                      </p:cBhvr>
                                    </p:animEffect>
                                    <p:set>
                                      <p:cBhvr>
                                        <p:cTn id="132" dur="1" fill="hold">
                                          <p:stCondLst>
                                            <p:cond delay="499"/>
                                          </p:stCondLst>
                                        </p:cTn>
                                        <p:tgtEl>
                                          <p:spTgt spid="189"/>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322"/>
                                        </p:tgtEl>
                                      </p:cBhvr>
                                    </p:animEffect>
                                    <p:set>
                                      <p:cBhvr>
                                        <p:cTn id="135" dur="1" fill="hold">
                                          <p:stCondLst>
                                            <p:cond delay="499"/>
                                          </p:stCondLst>
                                        </p:cTn>
                                        <p:tgtEl>
                                          <p:spTgt spid="322"/>
                                        </p:tgtEl>
                                        <p:attrNameLst>
                                          <p:attrName>style.visibility</p:attrName>
                                        </p:attrNameLst>
                                      </p:cBhvr>
                                      <p:to>
                                        <p:strVal val="hidden"/>
                                      </p:to>
                                    </p:set>
                                  </p:childTnLst>
                                </p:cTn>
                              </p:par>
                              <p:par>
                                <p:cTn id="136" presetID="10" presetClass="entr" presetSubtype="0" fill="hold" grpId="0" nodeType="withEffect">
                                  <p:stCondLst>
                                    <p:cond delay="600"/>
                                  </p:stCondLst>
                                  <p:childTnLst>
                                    <p:set>
                                      <p:cBhvr>
                                        <p:cTn id="137" dur="1" fill="hold">
                                          <p:stCondLst>
                                            <p:cond delay="0"/>
                                          </p:stCondLst>
                                        </p:cTn>
                                        <p:tgtEl>
                                          <p:spTgt spid="219"/>
                                        </p:tgtEl>
                                        <p:attrNameLst>
                                          <p:attrName>style.visibility</p:attrName>
                                        </p:attrNameLst>
                                      </p:cBhvr>
                                      <p:to>
                                        <p:strVal val="visible"/>
                                      </p:to>
                                    </p:set>
                                    <p:animEffect transition="in" filter="fade">
                                      <p:cBhvr>
                                        <p:cTn id="138" dur="500"/>
                                        <p:tgtEl>
                                          <p:spTgt spid="219"/>
                                        </p:tgtEl>
                                      </p:cBhvr>
                                    </p:animEffect>
                                  </p:childTnLst>
                                </p:cTn>
                              </p:par>
                            </p:childTnLst>
                          </p:cTn>
                        </p:par>
                        <p:par>
                          <p:cTn id="139" fill="hold">
                            <p:stCondLst>
                              <p:cond delay="1100"/>
                            </p:stCondLst>
                            <p:childTnLst>
                              <p:par>
                                <p:cTn id="140" presetID="22" presetClass="entr" presetSubtype="1" fill="hold" nodeType="afterEffect">
                                  <p:stCondLst>
                                    <p:cond delay="0"/>
                                  </p:stCondLst>
                                  <p:childTnLst>
                                    <p:set>
                                      <p:cBhvr>
                                        <p:cTn id="141" dur="1" fill="hold">
                                          <p:stCondLst>
                                            <p:cond delay="0"/>
                                          </p:stCondLst>
                                        </p:cTn>
                                        <p:tgtEl>
                                          <p:spTgt spid="226"/>
                                        </p:tgtEl>
                                        <p:attrNameLst>
                                          <p:attrName>style.visibility</p:attrName>
                                        </p:attrNameLst>
                                      </p:cBhvr>
                                      <p:to>
                                        <p:strVal val="visible"/>
                                      </p:to>
                                    </p:set>
                                    <p:animEffect transition="in" filter="wipe(up)">
                                      <p:cBhvr>
                                        <p:cTn id="142" dur="500"/>
                                        <p:tgtEl>
                                          <p:spTgt spid="226"/>
                                        </p:tgtEl>
                                      </p:cBhvr>
                                    </p:animEffect>
                                  </p:childTnLst>
                                </p:cTn>
                              </p:par>
                            </p:childTnLst>
                          </p:cTn>
                        </p:par>
                        <p:par>
                          <p:cTn id="143" fill="hold">
                            <p:stCondLst>
                              <p:cond delay="1600"/>
                            </p:stCondLst>
                            <p:childTnLst>
                              <p:par>
                                <p:cTn id="144" presetID="10" presetClass="entr" presetSubtype="0" fill="hold" grpId="1" nodeType="afterEffect">
                                  <p:stCondLst>
                                    <p:cond delay="0"/>
                                  </p:stCondLst>
                                  <p:childTnLst>
                                    <p:set>
                                      <p:cBhvr>
                                        <p:cTn id="145" dur="1" fill="hold">
                                          <p:stCondLst>
                                            <p:cond delay="0"/>
                                          </p:stCondLst>
                                        </p:cTn>
                                        <p:tgtEl>
                                          <p:spTgt spid="190"/>
                                        </p:tgtEl>
                                        <p:attrNameLst>
                                          <p:attrName>style.visibility</p:attrName>
                                        </p:attrNameLst>
                                      </p:cBhvr>
                                      <p:to>
                                        <p:strVal val="visible"/>
                                      </p:to>
                                    </p:set>
                                    <p:animEffect transition="in" filter="fade">
                                      <p:cBhvr>
                                        <p:cTn id="146" dur="500"/>
                                        <p:tgtEl>
                                          <p:spTgt spid="190"/>
                                        </p:tgtEl>
                                      </p:cBhvr>
                                    </p:animEffect>
                                  </p:childTnLst>
                                </p:cTn>
                              </p:par>
                              <p:par>
                                <p:cTn id="147" presetID="42" presetClass="path" presetSubtype="0" accel="50000" decel="50000" fill="hold" grpId="0" nodeType="withEffect">
                                  <p:stCondLst>
                                    <p:cond delay="0"/>
                                  </p:stCondLst>
                                  <p:childTnLst>
                                    <p:animMotion origin="layout" path="M -2.08333E-6 2.59259E-6 L 0.39531 0.25046 " pathEditMode="relative" rAng="0" ptsTypes="AA">
                                      <p:cBhvr>
                                        <p:cTn id="148" dur="2000" fill="hold"/>
                                        <p:tgtEl>
                                          <p:spTgt spid="190"/>
                                        </p:tgtEl>
                                        <p:attrNameLst>
                                          <p:attrName>ppt_x</p:attrName>
                                          <p:attrName>ppt_y</p:attrName>
                                        </p:attrNameLst>
                                      </p:cBhvr>
                                      <p:rCtr x="19766" y="12523"/>
                                    </p:animMotion>
                                  </p:childTnLst>
                                </p:cTn>
                              </p:par>
                              <p:par>
                                <p:cTn id="149" presetID="10" presetClass="entr" presetSubtype="0" fill="hold" nodeType="withEffect">
                                  <p:stCondLst>
                                    <p:cond delay="1700"/>
                                  </p:stCondLst>
                                  <p:childTnLst>
                                    <p:set>
                                      <p:cBhvr>
                                        <p:cTn id="150" dur="1" fill="hold">
                                          <p:stCondLst>
                                            <p:cond delay="0"/>
                                          </p:stCondLst>
                                        </p:cTn>
                                        <p:tgtEl>
                                          <p:spTgt spid="227"/>
                                        </p:tgtEl>
                                        <p:attrNameLst>
                                          <p:attrName>style.visibility</p:attrName>
                                        </p:attrNameLst>
                                      </p:cBhvr>
                                      <p:to>
                                        <p:strVal val="visible"/>
                                      </p:to>
                                    </p:set>
                                    <p:animEffect transition="in" filter="fade">
                                      <p:cBhvr>
                                        <p:cTn id="151"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84" grpId="0" animBg="1"/>
      <p:bldP spid="207" grpId="0" animBg="1"/>
      <p:bldP spid="210" grpId="0" animBg="1"/>
      <p:bldP spid="219" grpId="0" animBg="1"/>
      <p:bldP spid="222" grpId="0" animBg="1"/>
      <p:bldP spid="245" grpId="0" animBg="1"/>
      <p:bldP spid="189" grpId="0" animBg="1"/>
      <p:bldP spid="189" grpId="1" animBg="1"/>
      <p:bldP spid="189" grpId="2" animBg="1"/>
      <p:bldP spid="190" grpId="0" animBg="1"/>
      <p:bldP spid="190" grpId="1" animBg="1"/>
      <p:bldP spid="193" grpId="0" animBg="1"/>
      <p:bldP spid="193" grpId="1" animBg="1"/>
      <p:bldP spid="193" grpId="2" animBg="1"/>
      <p:bldP spid="225" grpId="0" animBg="1"/>
      <p:bldP spid="340" grpId="0" animBg="1"/>
      <p:bldP spid="340" grpId="1" animBg="1"/>
      <p:bldP spid="341" grpId="0" animBg="1"/>
      <p:bldP spid="341" grpId="1" animBg="1"/>
      <p:bldP spid="342" grpId="0" animBg="1"/>
      <p:bldP spid="342" grpId="1" animBg="1"/>
      <p:bldP spid="343" grpId="0" animBg="1"/>
      <p:bldP spid="343" grpId="1" animBg="1"/>
      <p:bldP spid="346" grpId="0" animBg="1"/>
      <p:bldP spid="34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432">
            <a:extLst>
              <a:ext uri="{FF2B5EF4-FFF2-40B4-BE49-F238E27FC236}">
                <a16:creationId xmlns:a16="http://schemas.microsoft.com/office/drawing/2014/main" id="{E3CBED1B-0514-4E6C-AFCE-6F7CEB0D1B3C}"/>
              </a:ext>
            </a:extLst>
          </p:cNvPr>
          <p:cNvSpPr/>
          <p:nvPr/>
        </p:nvSpPr>
        <p:spPr bwMode="auto">
          <a:xfrm>
            <a:off x="4864781" y="1727828"/>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3"/>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8"/>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3"/>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3"/>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3"/>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web:sha@ya</a:t>
            </a:r>
            <a:endParaRPr lang="en-US" sz="900"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235163" y="1467010"/>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3"/>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3"/>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DD8F79BF-E9D1-492C-AFD8-52BF7A2BA7B3}"/>
              </a:ext>
            </a:extLst>
          </p:cNvPr>
          <p:cNvSpPr/>
          <p:nvPr/>
        </p:nvSpPr>
        <p:spPr bwMode="auto">
          <a:xfrm>
            <a:off x="322448" y="1728265"/>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88" name="Rectangle 287">
            <a:extLst>
              <a:ext uri="{FF2B5EF4-FFF2-40B4-BE49-F238E27FC236}">
                <a16:creationId xmlns:a16="http://schemas.microsoft.com/office/drawing/2014/main" id="{8B3416C2-8026-4FBF-BFAA-6277691A4FA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355" name="Rectangle 354">
            <a:extLst>
              <a:ext uri="{FF2B5EF4-FFF2-40B4-BE49-F238E27FC236}">
                <a16:creationId xmlns:a16="http://schemas.microsoft.com/office/drawing/2014/main" id="{18155DE2-E9CE-40C4-A3EB-4DC0229FF505}"/>
              </a:ext>
            </a:extLst>
          </p:cNvPr>
          <p:cNvSpPr/>
          <p:nvPr/>
        </p:nvSpPr>
        <p:spPr bwMode="auto">
          <a:xfrm>
            <a:off x="3141207" y="1433290"/>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ef26q5c   </a:t>
            </a:r>
          </a:p>
        </p:txBody>
      </p:sp>
      <p:grpSp>
        <p:nvGrpSpPr>
          <p:cNvPr id="363" name="Group 362">
            <a:extLst>
              <a:ext uri="{FF2B5EF4-FFF2-40B4-BE49-F238E27FC236}">
                <a16:creationId xmlns:a16="http://schemas.microsoft.com/office/drawing/2014/main" id="{2A61036E-E665-4119-9F87-E4925722F75F}"/>
              </a:ext>
            </a:extLst>
          </p:cNvPr>
          <p:cNvGrpSpPr/>
          <p:nvPr/>
        </p:nvGrpSpPr>
        <p:grpSpPr>
          <a:xfrm>
            <a:off x="1205804" y="1728265"/>
            <a:ext cx="1533056" cy="219986"/>
            <a:chOff x="1537621" y="893458"/>
            <a:chExt cx="1533056" cy="219986"/>
          </a:xfrm>
        </p:grpSpPr>
        <p:sp>
          <p:nvSpPr>
            <p:cNvPr id="377" name="Rectangle 376">
              <a:extLst>
                <a:ext uri="{FF2B5EF4-FFF2-40B4-BE49-F238E27FC236}">
                  <a16:creationId xmlns:a16="http://schemas.microsoft.com/office/drawing/2014/main" id="{ACFE8D20-7AC1-4C8D-A614-34B58E481278}"/>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highlight>
                    <a:srgbClr val="FFFF00"/>
                  </a:highlight>
                  <a:ea typeface="Segoe UI" pitchFamily="34" charset="0"/>
                  <a:cs typeface="Segoe UI" pitchFamily="34" charset="0"/>
                </a:rPr>
                <a:t>fx:2</a:t>
              </a:r>
            </a:p>
          </p:txBody>
        </p:sp>
        <p:sp>
          <p:nvSpPr>
            <p:cNvPr id="381" name="Rectangle 380">
              <a:extLst>
                <a:ext uri="{FF2B5EF4-FFF2-40B4-BE49-F238E27FC236}">
                  <a16:creationId xmlns:a16="http://schemas.microsoft.com/office/drawing/2014/main" id="{C9DE7822-1C86-4D8C-BA87-4AD7F759A4E5}"/>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ef26q5c  </a:t>
              </a:r>
            </a:p>
          </p:txBody>
        </p:sp>
      </p:grpSp>
      <p:sp>
        <p:nvSpPr>
          <p:cNvPr id="389" name="Rectangle 388">
            <a:extLst>
              <a:ext uri="{FF2B5EF4-FFF2-40B4-BE49-F238E27FC236}">
                <a16:creationId xmlns:a16="http://schemas.microsoft.com/office/drawing/2014/main" id="{071E3B96-8482-4246-B4A4-1F9DDB36B047}"/>
              </a:ext>
            </a:extLst>
          </p:cNvPr>
          <p:cNvSpPr/>
          <p:nvPr/>
        </p:nvSpPr>
        <p:spPr bwMode="auto">
          <a:xfrm>
            <a:off x="4069925"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7B533-3F1B-43C8-8AF4-5652021342E9}"/>
              </a:ext>
            </a:extLst>
          </p:cNvPr>
          <p:cNvSpPr/>
          <p:nvPr/>
        </p:nvSpPr>
        <p:spPr bwMode="auto">
          <a:xfrm>
            <a:off x="5676607"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web:sha@qe</a:t>
            </a:r>
            <a:endParaRPr lang="en-US" sz="900" dirty="0">
              <a:solidFill>
                <a:sysClr val="windowText" lastClr="000000"/>
              </a:solidFill>
              <a:ea typeface="Segoe UI" pitchFamily="34" charset="0"/>
              <a:cs typeface="Segoe UI" pitchFamily="34" charset="0"/>
            </a:endParaRPr>
          </a:p>
        </p:txBody>
      </p:sp>
      <p:cxnSp>
        <p:nvCxnSpPr>
          <p:cNvPr id="417" name="Straight Arrow Connector 416">
            <a:extLst>
              <a:ext uri="{FF2B5EF4-FFF2-40B4-BE49-F238E27FC236}">
                <a16:creationId xmlns:a16="http://schemas.microsoft.com/office/drawing/2014/main" id="{F459F9CF-DBF6-4FD1-9D96-F29BC3C71B0E}"/>
              </a:ext>
            </a:extLst>
          </p:cNvPr>
          <p:cNvCxnSpPr>
            <a:cxnSpLocks/>
            <a:stCxn id="433" idx="3"/>
            <a:endCxn id="392" idx="1"/>
          </p:cNvCxnSpPr>
          <p:nvPr/>
        </p:nvCxnSpPr>
        <p:spPr>
          <a:xfrm>
            <a:off x="5426141" y="1836384"/>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EB64B391-CFFB-4FC0-9A93-589ED309C8FC}"/>
              </a:ext>
            </a:extLst>
          </p:cNvPr>
          <p:cNvCxnSpPr>
            <a:cxnSpLocks/>
            <a:stCxn id="447" idx="3"/>
            <a:endCxn id="429" idx="1"/>
          </p:cNvCxnSpPr>
          <p:nvPr/>
        </p:nvCxnSpPr>
        <p:spPr>
          <a:xfrm>
            <a:off x="7233750" y="1836821"/>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20" name="Group 419">
            <a:extLst>
              <a:ext uri="{FF2B5EF4-FFF2-40B4-BE49-F238E27FC236}">
                <a16:creationId xmlns:a16="http://schemas.microsoft.com/office/drawing/2014/main" id="{7CDE51EE-19CB-4FA2-82F1-FE559B6B9E84}"/>
              </a:ext>
            </a:extLst>
          </p:cNvPr>
          <p:cNvGrpSpPr/>
          <p:nvPr/>
        </p:nvGrpSpPr>
        <p:grpSpPr>
          <a:xfrm>
            <a:off x="7738500" y="2062115"/>
            <a:ext cx="518242" cy="149281"/>
            <a:chOff x="4915038" y="3602196"/>
            <a:chExt cx="920461" cy="265141"/>
          </a:xfrm>
        </p:grpSpPr>
        <p:sp>
          <p:nvSpPr>
            <p:cNvPr id="421" name="Rectangle 420">
              <a:extLst>
                <a:ext uri="{FF2B5EF4-FFF2-40B4-BE49-F238E27FC236}">
                  <a16:creationId xmlns:a16="http://schemas.microsoft.com/office/drawing/2014/main" id="{004A45D7-79D1-4E4B-99DC-3E00EC49FE64}"/>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866D7DCF-1A7D-481D-A49F-C66BCFF58EBD}"/>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4" name="Picture 423">
            <a:extLst>
              <a:ext uri="{FF2B5EF4-FFF2-40B4-BE49-F238E27FC236}">
                <a16:creationId xmlns:a16="http://schemas.microsoft.com/office/drawing/2014/main" id="{30D1D972-DC19-4796-A7FE-ED636F00A73E}"/>
              </a:ext>
            </a:extLst>
          </p:cNvPr>
          <p:cNvPicPr>
            <a:picLocks noChangeAspect="1"/>
          </p:cNvPicPr>
          <p:nvPr/>
        </p:nvPicPr>
        <p:blipFill>
          <a:blip r:embed="rId3"/>
          <a:stretch>
            <a:fillRect/>
          </a:stretch>
        </p:blipFill>
        <p:spPr>
          <a:xfrm>
            <a:off x="4434426" y="1735139"/>
            <a:ext cx="202491" cy="202491"/>
          </a:xfrm>
          <a:prstGeom prst="rect">
            <a:avLst/>
          </a:prstGeom>
        </p:spPr>
      </p:pic>
      <p:sp>
        <p:nvSpPr>
          <p:cNvPr id="426" name="Rectangle 425">
            <a:extLst>
              <a:ext uri="{FF2B5EF4-FFF2-40B4-BE49-F238E27FC236}">
                <a16:creationId xmlns:a16="http://schemas.microsoft.com/office/drawing/2014/main" id="{28BFC110-9C28-4A1A-8086-9C9337F94616}"/>
              </a:ext>
            </a:extLst>
          </p:cNvPr>
          <p:cNvSpPr/>
          <p:nvPr/>
        </p:nvSpPr>
        <p:spPr bwMode="auto">
          <a:xfrm>
            <a:off x="975299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428" name="Picture 427">
            <a:extLst>
              <a:ext uri="{FF2B5EF4-FFF2-40B4-BE49-F238E27FC236}">
                <a16:creationId xmlns:a16="http://schemas.microsoft.com/office/drawing/2014/main" id="{93F8D4C2-125C-4263-8F42-50754790B472}"/>
              </a:ext>
            </a:extLst>
          </p:cNvPr>
          <p:cNvPicPr>
            <a:picLocks noChangeAspect="1"/>
          </p:cNvPicPr>
          <p:nvPr/>
        </p:nvPicPr>
        <p:blipFill>
          <a:blip r:embed="rId3"/>
          <a:stretch>
            <a:fillRect/>
          </a:stretch>
        </p:blipFill>
        <p:spPr>
          <a:xfrm>
            <a:off x="4434426" y="1735108"/>
            <a:ext cx="204459" cy="204459"/>
          </a:xfrm>
          <a:prstGeom prst="rect">
            <a:avLst/>
          </a:prstGeom>
        </p:spPr>
      </p:pic>
      <p:sp>
        <p:nvSpPr>
          <p:cNvPr id="429" name="Rectangle 428">
            <a:extLst>
              <a:ext uri="{FF2B5EF4-FFF2-40B4-BE49-F238E27FC236}">
                <a16:creationId xmlns:a16="http://schemas.microsoft.com/office/drawing/2014/main" id="{04241F15-23B8-4696-91D6-F07F8C7EACAD}"/>
              </a:ext>
            </a:extLst>
          </p:cNvPr>
          <p:cNvSpPr/>
          <p:nvPr/>
        </p:nvSpPr>
        <p:spPr bwMode="auto">
          <a:xfrm>
            <a:off x="879435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430" name="Straight Arrow Connector 429">
            <a:extLst>
              <a:ext uri="{FF2B5EF4-FFF2-40B4-BE49-F238E27FC236}">
                <a16:creationId xmlns:a16="http://schemas.microsoft.com/office/drawing/2014/main" id="{CCF3C448-EC9F-4D95-A466-5B7083259FCB}"/>
              </a:ext>
            </a:extLst>
          </p:cNvPr>
          <p:cNvCxnSpPr>
            <a:cxnSpLocks/>
            <a:stCxn id="429" idx="3"/>
            <a:endCxn id="512" idx="1"/>
          </p:cNvCxnSpPr>
          <p:nvPr/>
        </p:nvCxnSpPr>
        <p:spPr>
          <a:xfrm>
            <a:off x="9538798" y="1836821"/>
            <a:ext cx="1690105" cy="463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60EE3B7-B394-4AC6-BB32-965B52378F22}"/>
              </a:ext>
            </a:extLst>
          </p:cNvPr>
          <p:cNvCxnSpPr>
            <a:cxnSpLocks/>
            <a:stCxn id="429" idx="3"/>
            <a:endCxn id="426" idx="1"/>
          </p:cNvCxnSpPr>
          <p:nvPr/>
        </p:nvCxnSpPr>
        <p:spPr>
          <a:xfrm>
            <a:off x="9538798" y="1836821"/>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191">
            <a:extLst>
              <a:ext uri="{FF2B5EF4-FFF2-40B4-BE49-F238E27FC236}">
                <a16:creationId xmlns:a16="http://schemas.microsoft.com/office/drawing/2014/main" id="{C83C37C5-AAED-44FA-849C-0631E23E3F13}"/>
              </a:ext>
            </a:extLst>
          </p:cNvPr>
          <p:cNvCxnSpPr>
            <a:cxnSpLocks/>
            <a:stCxn id="426" idx="3"/>
            <a:endCxn id="514" idx="1"/>
          </p:cNvCxnSpPr>
          <p:nvPr/>
        </p:nvCxnSpPr>
        <p:spPr>
          <a:xfrm>
            <a:off x="10497438" y="1836821"/>
            <a:ext cx="731868" cy="1624860"/>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34" name="Picture 433">
            <a:extLst>
              <a:ext uri="{FF2B5EF4-FFF2-40B4-BE49-F238E27FC236}">
                <a16:creationId xmlns:a16="http://schemas.microsoft.com/office/drawing/2014/main" id="{739271E6-30D7-4D45-B9A1-55351F673BDC}"/>
              </a:ext>
            </a:extLst>
          </p:cNvPr>
          <p:cNvPicPr>
            <a:picLocks noChangeAspect="1"/>
          </p:cNvPicPr>
          <p:nvPr/>
        </p:nvPicPr>
        <p:blipFill>
          <a:blip r:embed="rId3"/>
          <a:stretch>
            <a:fillRect/>
          </a:stretch>
        </p:blipFill>
        <p:spPr>
          <a:xfrm>
            <a:off x="4082504" y="1746016"/>
            <a:ext cx="111996" cy="111996"/>
          </a:xfrm>
          <a:prstGeom prst="rect">
            <a:avLst/>
          </a:prstGeom>
        </p:spPr>
      </p:pic>
      <p:sp>
        <p:nvSpPr>
          <p:cNvPr id="435" name="Rectangle 434">
            <a:extLst>
              <a:ext uri="{FF2B5EF4-FFF2-40B4-BE49-F238E27FC236}">
                <a16:creationId xmlns:a16="http://schemas.microsoft.com/office/drawing/2014/main" id="{F76336D0-C230-4768-9D75-40F6BC18D74C}"/>
              </a:ext>
            </a:extLst>
          </p:cNvPr>
          <p:cNvSpPr/>
          <p:nvPr/>
        </p:nvSpPr>
        <p:spPr>
          <a:xfrm>
            <a:off x="308526" y="2382782"/>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a:t>
            </a:r>
            <a:r>
              <a:rPr lang="en-US" sz="1200">
                <a:highlight>
                  <a:srgbClr val="FFFF00"/>
                </a:highlight>
                <a:latin typeface="Consolas" panose="020B0609020204030204" pitchFamily="49" charset="0"/>
              </a:rPr>
              <a:t>fx:2</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436" name="Speech Bubble: Rectangle with Corners Rounded 435">
            <a:extLst>
              <a:ext uri="{FF2B5EF4-FFF2-40B4-BE49-F238E27FC236}">
                <a16:creationId xmlns:a16="http://schemas.microsoft.com/office/drawing/2014/main" id="{5B33DB06-7C2F-4380-82C1-12408D09892E}"/>
              </a:ext>
            </a:extLst>
          </p:cNvPr>
          <p:cNvSpPr/>
          <p:nvPr/>
        </p:nvSpPr>
        <p:spPr>
          <a:xfrm>
            <a:off x="894936" y="3370139"/>
            <a:ext cx="5033540" cy="637176"/>
          </a:xfrm>
          <a:prstGeom prst="wedgeRoundRectCallout">
            <a:avLst>
              <a:gd name="adj1" fmla="val 31341"/>
              <a:gd name="adj2" fmla="val -2742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sp>
        <p:nvSpPr>
          <p:cNvPr id="440" name="Rectangle 439">
            <a:extLst>
              <a:ext uri="{FF2B5EF4-FFF2-40B4-BE49-F238E27FC236}">
                <a16:creationId xmlns:a16="http://schemas.microsoft.com/office/drawing/2014/main" id="{E6A62630-63AD-4BB6-87A1-BAF94EC99C97}"/>
              </a:ext>
            </a:extLst>
          </p:cNvPr>
          <p:cNvSpPr/>
          <p:nvPr/>
        </p:nvSpPr>
        <p:spPr bwMode="auto">
          <a:xfrm>
            <a:off x="3805048" y="1728265"/>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cxnSp>
        <p:nvCxnSpPr>
          <p:cNvPr id="441" name="Straight Arrow Connector 440">
            <a:extLst>
              <a:ext uri="{FF2B5EF4-FFF2-40B4-BE49-F238E27FC236}">
                <a16:creationId xmlns:a16="http://schemas.microsoft.com/office/drawing/2014/main" id="{2205E68A-89E2-4FA2-974B-AB46462C04E9}"/>
              </a:ext>
            </a:extLst>
          </p:cNvPr>
          <p:cNvCxnSpPr>
            <a:cxnSpLocks/>
            <a:stCxn id="381" idx="3"/>
          </p:cNvCxnSpPr>
          <p:nvPr/>
        </p:nvCxnSpPr>
        <p:spPr>
          <a:xfrm>
            <a:off x="2738860" y="1836821"/>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6BA0901C-4C4F-43D4-98A4-F65BD099C4E4}"/>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443" name="TextBox 442">
            <a:extLst>
              <a:ext uri="{FF2B5EF4-FFF2-40B4-BE49-F238E27FC236}">
                <a16:creationId xmlns:a16="http://schemas.microsoft.com/office/drawing/2014/main" id="{07039FBD-77FD-460F-B14F-E81B786A624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502" name="Rectangle 501">
            <a:extLst>
              <a:ext uri="{FF2B5EF4-FFF2-40B4-BE49-F238E27FC236}">
                <a16:creationId xmlns:a16="http://schemas.microsoft.com/office/drawing/2014/main" id="{4E29CA7A-FCE9-40BB-B2B5-DBA4327106EB}"/>
              </a:ext>
            </a:extLst>
          </p:cNvPr>
          <p:cNvSpPr/>
          <p:nvPr/>
        </p:nvSpPr>
        <p:spPr bwMode="auto">
          <a:xfrm>
            <a:off x="4864251" y="1727828"/>
            <a:ext cx="42842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grpSp>
        <p:nvGrpSpPr>
          <p:cNvPr id="511" name="Group 510">
            <a:extLst>
              <a:ext uri="{FF2B5EF4-FFF2-40B4-BE49-F238E27FC236}">
                <a16:creationId xmlns:a16="http://schemas.microsoft.com/office/drawing/2014/main" id="{D7D70ADE-C0AC-426F-A716-0A62FA156D2F}"/>
              </a:ext>
            </a:extLst>
          </p:cNvPr>
          <p:cNvGrpSpPr/>
          <p:nvPr/>
        </p:nvGrpSpPr>
        <p:grpSpPr>
          <a:xfrm>
            <a:off x="11005041" y="2057310"/>
            <a:ext cx="1087962" cy="643339"/>
            <a:chOff x="2361586" y="6252336"/>
            <a:chExt cx="1087962" cy="643339"/>
          </a:xfrm>
        </p:grpSpPr>
        <p:pic>
          <p:nvPicPr>
            <p:cNvPr id="512" name="Picture 511">
              <a:extLst>
                <a:ext uri="{FF2B5EF4-FFF2-40B4-BE49-F238E27FC236}">
                  <a16:creationId xmlns:a16="http://schemas.microsoft.com/office/drawing/2014/main" id="{6AA7277C-569D-423E-8C2B-0BA5FE40CC83}"/>
                </a:ext>
              </a:extLst>
            </p:cNvPr>
            <p:cNvPicPr>
              <a:picLocks noChangeAspect="1"/>
            </p:cNvPicPr>
            <p:nvPr/>
          </p:nvPicPr>
          <p:blipFill>
            <a:blip r:embed="rId17"/>
            <a:stretch>
              <a:fillRect/>
            </a:stretch>
          </p:blipFill>
          <p:spPr>
            <a:xfrm>
              <a:off x="2585448" y="6252336"/>
              <a:ext cx="637765" cy="485838"/>
            </a:xfrm>
            <a:prstGeom prst="rect">
              <a:avLst/>
            </a:prstGeom>
          </p:spPr>
        </p:pic>
        <p:sp>
          <p:nvSpPr>
            <p:cNvPr id="513" name="TextBox 512">
              <a:extLst>
                <a:ext uri="{FF2B5EF4-FFF2-40B4-BE49-F238E27FC236}">
                  <a16:creationId xmlns:a16="http://schemas.microsoft.com/office/drawing/2014/main" id="{CC82F766-F8A6-4943-BC77-67D565AD72E5}"/>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514" name="Picture 513">
            <a:extLst>
              <a:ext uri="{FF2B5EF4-FFF2-40B4-BE49-F238E27FC236}">
                <a16:creationId xmlns:a16="http://schemas.microsoft.com/office/drawing/2014/main" id="{660A6C1E-6551-4B0B-81A1-981EB2E050CB}"/>
              </a:ext>
            </a:extLst>
          </p:cNvPr>
          <p:cNvPicPr>
            <a:picLocks noChangeAspect="1"/>
          </p:cNvPicPr>
          <p:nvPr/>
        </p:nvPicPr>
        <p:blipFill>
          <a:blip r:embed="rId17"/>
          <a:stretch>
            <a:fillRect/>
          </a:stretch>
        </p:blipFill>
        <p:spPr>
          <a:xfrm>
            <a:off x="11229306" y="3218762"/>
            <a:ext cx="637765" cy="485838"/>
          </a:xfrm>
          <a:prstGeom prst="rect">
            <a:avLst/>
          </a:prstGeom>
        </p:spPr>
      </p:pic>
      <p:cxnSp>
        <p:nvCxnSpPr>
          <p:cNvPr id="515" name="Straight Connector 514">
            <a:extLst>
              <a:ext uri="{FF2B5EF4-FFF2-40B4-BE49-F238E27FC236}">
                <a16:creationId xmlns:a16="http://schemas.microsoft.com/office/drawing/2014/main" id="{18B6A0BF-E189-4B24-92A8-56D7D63FECE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16" name="Straight Connector 515">
            <a:extLst>
              <a:ext uri="{FF2B5EF4-FFF2-40B4-BE49-F238E27FC236}">
                <a16:creationId xmlns:a16="http://schemas.microsoft.com/office/drawing/2014/main" id="{8743699F-B4CF-46B4-A74F-AA0328EC1CF7}"/>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17" name="TextBox 516">
            <a:extLst>
              <a:ext uri="{FF2B5EF4-FFF2-40B4-BE49-F238E27FC236}">
                <a16:creationId xmlns:a16="http://schemas.microsoft.com/office/drawing/2014/main" id="{744A9765-C7FD-40D0-8BED-CCB5D16F6B3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295" name="Group 294">
            <a:extLst>
              <a:ext uri="{FF2B5EF4-FFF2-40B4-BE49-F238E27FC236}">
                <a16:creationId xmlns:a16="http://schemas.microsoft.com/office/drawing/2014/main" id="{1FEE772A-0181-4333-85E3-8C7EB4C491D2}"/>
              </a:ext>
            </a:extLst>
          </p:cNvPr>
          <p:cNvGrpSpPr/>
          <p:nvPr/>
        </p:nvGrpSpPr>
        <p:grpSpPr>
          <a:xfrm>
            <a:off x="11181052" y="2983164"/>
            <a:ext cx="721037" cy="444217"/>
            <a:chOff x="3240661" y="1005909"/>
            <a:chExt cx="540854" cy="333210"/>
          </a:xfrm>
        </p:grpSpPr>
        <p:grpSp>
          <p:nvGrpSpPr>
            <p:cNvPr id="296" name="Group 295">
              <a:extLst>
                <a:ext uri="{FF2B5EF4-FFF2-40B4-BE49-F238E27FC236}">
                  <a16:creationId xmlns:a16="http://schemas.microsoft.com/office/drawing/2014/main" id="{940369D6-4352-42E8-B107-690E3F289010}"/>
                </a:ext>
              </a:extLst>
            </p:cNvPr>
            <p:cNvGrpSpPr/>
            <p:nvPr/>
          </p:nvGrpSpPr>
          <p:grpSpPr>
            <a:xfrm>
              <a:off x="3240661" y="1005909"/>
              <a:ext cx="540854" cy="333210"/>
              <a:chOff x="1926169" y="1632181"/>
              <a:chExt cx="540854" cy="333210"/>
            </a:xfrm>
          </p:grpSpPr>
          <p:sp>
            <p:nvSpPr>
              <p:cNvPr id="298" name="Rectangle 297">
                <a:extLst>
                  <a:ext uri="{FF2B5EF4-FFF2-40B4-BE49-F238E27FC236}">
                    <a16:creationId xmlns:a16="http://schemas.microsoft.com/office/drawing/2014/main" id="{E40713B4-77D7-4E9F-A755-1EC88E0C23E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99" name="Rectangle 298">
                <a:extLst>
                  <a:ext uri="{FF2B5EF4-FFF2-40B4-BE49-F238E27FC236}">
                    <a16:creationId xmlns:a16="http://schemas.microsoft.com/office/drawing/2014/main" id="{60ACB096-97F4-45DB-88B0-83810F72EF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00" name="Group 299">
                <a:extLst>
                  <a:ext uri="{FF2B5EF4-FFF2-40B4-BE49-F238E27FC236}">
                    <a16:creationId xmlns:a16="http://schemas.microsoft.com/office/drawing/2014/main" id="{36692398-1660-41AA-B473-C35DAB3D67DD}"/>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51330E3B-C45A-42AB-BC40-D6084E0C09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15C6B33D-E9BF-47D5-A7A9-FC043F6E34C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7A24F458-3F43-4AC2-B95F-968389CC9CA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C76DC1DD-299D-4ACD-BF01-584F892687C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 name="Straight Connector 319">
                  <a:extLst>
                    <a:ext uri="{FF2B5EF4-FFF2-40B4-BE49-F238E27FC236}">
                      <a16:creationId xmlns:a16="http://schemas.microsoft.com/office/drawing/2014/main" id="{B746C8CE-BC66-48ED-A6CB-D61FDD46BBE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 name="Straight Connector 348">
                  <a:extLst>
                    <a:ext uri="{FF2B5EF4-FFF2-40B4-BE49-F238E27FC236}">
                      <a16:creationId xmlns:a16="http://schemas.microsoft.com/office/drawing/2014/main" id="{EE363EE6-CE6D-48F4-9C37-996471E78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5089049B-7E89-423B-861B-139DC25EBE4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257CBF82-30F1-4490-8C34-14F3952B4C4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5A58F99-71C0-4FAB-92D5-70412AA2D6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1" name="Rectangle 300">
                <a:extLst>
                  <a:ext uri="{FF2B5EF4-FFF2-40B4-BE49-F238E27FC236}">
                    <a16:creationId xmlns:a16="http://schemas.microsoft.com/office/drawing/2014/main" id="{5B416033-68A6-4AA9-BADC-3655647B266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2" name="Rectangle 301">
                <a:extLst>
                  <a:ext uri="{FF2B5EF4-FFF2-40B4-BE49-F238E27FC236}">
                    <a16:creationId xmlns:a16="http://schemas.microsoft.com/office/drawing/2014/main" id="{36716D9B-4C14-4CE8-A1F2-980124F1122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5" name="Rectangle 304">
                <a:extLst>
                  <a:ext uri="{FF2B5EF4-FFF2-40B4-BE49-F238E27FC236}">
                    <a16:creationId xmlns:a16="http://schemas.microsoft.com/office/drawing/2014/main" id="{6E2820A5-34F7-480E-AD33-E0F91A004A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97" name="Rectangle 296">
              <a:extLst>
                <a:ext uri="{FF2B5EF4-FFF2-40B4-BE49-F238E27FC236}">
                  <a16:creationId xmlns:a16="http://schemas.microsoft.com/office/drawing/2014/main" id="{30F79B13-4191-493D-BF9C-3C6F6BE18F8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448" name="Group 447">
            <a:extLst>
              <a:ext uri="{FF2B5EF4-FFF2-40B4-BE49-F238E27FC236}">
                <a16:creationId xmlns:a16="http://schemas.microsoft.com/office/drawing/2014/main" id="{22EA3E51-A545-49F8-BFF8-DA8CCC57832D}"/>
              </a:ext>
            </a:extLst>
          </p:cNvPr>
          <p:cNvGrpSpPr/>
          <p:nvPr/>
        </p:nvGrpSpPr>
        <p:grpSpPr>
          <a:xfrm>
            <a:off x="11179379" y="2986520"/>
            <a:ext cx="721037" cy="444218"/>
            <a:chOff x="3240661" y="1005909"/>
            <a:chExt cx="540854" cy="333211"/>
          </a:xfrm>
        </p:grpSpPr>
        <p:grpSp>
          <p:nvGrpSpPr>
            <p:cNvPr id="449" name="Group 448">
              <a:extLst>
                <a:ext uri="{FF2B5EF4-FFF2-40B4-BE49-F238E27FC236}">
                  <a16:creationId xmlns:a16="http://schemas.microsoft.com/office/drawing/2014/main" id="{3F911704-3A05-46C0-8895-BC5B10791E5E}"/>
                </a:ext>
              </a:extLst>
            </p:cNvPr>
            <p:cNvGrpSpPr/>
            <p:nvPr/>
          </p:nvGrpSpPr>
          <p:grpSpPr>
            <a:xfrm>
              <a:off x="3240661" y="1005909"/>
              <a:ext cx="540854" cy="333211"/>
              <a:chOff x="1926169" y="1632181"/>
              <a:chExt cx="540854" cy="333211"/>
            </a:xfrm>
          </p:grpSpPr>
          <p:sp>
            <p:nvSpPr>
              <p:cNvPr id="451" name="Rectangle 450">
                <a:extLst>
                  <a:ext uri="{FF2B5EF4-FFF2-40B4-BE49-F238E27FC236}">
                    <a16:creationId xmlns:a16="http://schemas.microsoft.com/office/drawing/2014/main" id="{F96BEB1A-EDFF-48FB-B8E8-A510BE08C0BE}"/>
                  </a:ext>
                </a:extLst>
              </p:cNvPr>
              <p:cNvSpPr/>
              <p:nvPr/>
            </p:nvSpPr>
            <p:spPr>
              <a:xfrm flipV="1">
                <a:off x="2419355" y="1919673"/>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2" name="Rectangle 451">
                <a:extLst>
                  <a:ext uri="{FF2B5EF4-FFF2-40B4-BE49-F238E27FC236}">
                    <a16:creationId xmlns:a16="http://schemas.microsoft.com/office/drawing/2014/main" id="{EF5CDDDE-089A-4617-AAF9-D8EBAF47180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53" name="Group 452">
                <a:extLst>
                  <a:ext uri="{FF2B5EF4-FFF2-40B4-BE49-F238E27FC236}">
                    <a16:creationId xmlns:a16="http://schemas.microsoft.com/office/drawing/2014/main" id="{CE4D693B-E02C-4E9F-9270-D0170673A247}"/>
                  </a:ext>
                </a:extLst>
              </p:cNvPr>
              <p:cNvGrpSpPr/>
              <p:nvPr/>
            </p:nvGrpSpPr>
            <p:grpSpPr>
              <a:xfrm>
                <a:off x="1989961" y="1665409"/>
                <a:ext cx="413499" cy="266755"/>
                <a:chOff x="1371600" y="2038342"/>
                <a:chExt cx="609600" cy="393263"/>
              </a:xfrm>
            </p:grpSpPr>
            <p:cxnSp>
              <p:nvCxnSpPr>
                <p:cNvPr id="457" name="Straight Connector 456">
                  <a:extLst>
                    <a:ext uri="{FF2B5EF4-FFF2-40B4-BE49-F238E27FC236}">
                      <a16:creationId xmlns:a16="http://schemas.microsoft.com/office/drawing/2014/main" id="{46F70D1F-14E3-4BBA-995A-EDFE80E6083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2FF7CA86-70F8-40A8-8A02-49BD10C0350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F071858D-DABE-4A78-84A4-A3B2448C087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EC027D4A-FB47-41F0-9A21-BB74714742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C912F5E1-D611-4DE1-A48C-D246047C1D4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62" name="Straight Connector 461">
                  <a:extLst>
                    <a:ext uri="{FF2B5EF4-FFF2-40B4-BE49-F238E27FC236}">
                      <a16:creationId xmlns:a16="http://schemas.microsoft.com/office/drawing/2014/main" id="{7F53F359-13C4-4E52-AEBA-C3A8637022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63" name="Straight Connector 462">
                  <a:extLst>
                    <a:ext uri="{FF2B5EF4-FFF2-40B4-BE49-F238E27FC236}">
                      <a16:creationId xmlns:a16="http://schemas.microsoft.com/office/drawing/2014/main" id="{4E033B3F-C23E-4D28-9F47-87FC8C59732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4" name="Straight Connector 463">
                  <a:extLst>
                    <a:ext uri="{FF2B5EF4-FFF2-40B4-BE49-F238E27FC236}">
                      <a16:creationId xmlns:a16="http://schemas.microsoft.com/office/drawing/2014/main" id="{C1038ECE-A9B2-4337-B44B-EFBA1B64BC5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5" name="Straight Connector 464">
                  <a:extLst>
                    <a:ext uri="{FF2B5EF4-FFF2-40B4-BE49-F238E27FC236}">
                      <a16:creationId xmlns:a16="http://schemas.microsoft.com/office/drawing/2014/main" id="{B2739314-25AE-46E9-8EDA-4E7446C9C94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4" name="Rectangle 453">
                <a:extLst>
                  <a:ext uri="{FF2B5EF4-FFF2-40B4-BE49-F238E27FC236}">
                    <a16:creationId xmlns:a16="http://schemas.microsoft.com/office/drawing/2014/main" id="{3C1ED2D2-AD59-42B8-ACD7-365A4D5CFC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5" name="Rectangle 454">
                <a:extLst>
                  <a:ext uri="{FF2B5EF4-FFF2-40B4-BE49-F238E27FC236}">
                    <a16:creationId xmlns:a16="http://schemas.microsoft.com/office/drawing/2014/main" id="{BAD5B1B2-AA72-44AC-9BE3-3B659DFAE2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6" name="Rectangle 455">
                <a:extLst>
                  <a:ext uri="{FF2B5EF4-FFF2-40B4-BE49-F238E27FC236}">
                    <a16:creationId xmlns:a16="http://schemas.microsoft.com/office/drawing/2014/main" id="{11477122-410A-4017-B641-240928F16E5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50" name="Rectangle 449">
              <a:extLst>
                <a:ext uri="{FF2B5EF4-FFF2-40B4-BE49-F238E27FC236}">
                  <a16:creationId xmlns:a16="http://schemas.microsoft.com/office/drawing/2014/main" id="{AD19EDD8-9FBB-4459-97AD-732E647AB59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p>
          </p:txBody>
        </p:sp>
      </p:grpSp>
      <p:grpSp>
        <p:nvGrpSpPr>
          <p:cNvPr id="466" name="Group 465">
            <a:extLst>
              <a:ext uri="{FF2B5EF4-FFF2-40B4-BE49-F238E27FC236}">
                <a16:creationId xmlns:a16="http://schemas.microsoft.com/office/drawing/2014/main" id="{59A90BFC-E89F-42B1-9292-5575551C237D}"/>
              </a:ext>
            </a:extLst>
          </p:cNvPr>
          <p:cNvGrpSpPr/>
          <p:nvPr/>
        </p:nvGrpSpPr>
        <p:grpSpPr>
          <a:xfrm>
            <a:off x="11179661" y="1820486"/>
            <a:ext cx="721037" cy="444217"/>
            <a:chOff x="3240661" y="1005909"/>
            <a:chExt cx="540854" cy="333210"/>
          </a:xfrm>
        </p:grpSpPr>
        <p:grpSp>
          <p:nvGrpSpPr>
            <p:cNvPr id="467" name="Group 466">
              <a:extLst>
                <a:ext uri="{FF2B5EF4-FFF2-40B4-BE49-F238E27FC236}">
                  <a16:creationId xmlns:a16="http://schemas.microsoft.com/office/drawing/2014/main" id="{BCE74F36-3724-4BCF-83FE-9C21AFACAA38}"/>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DF398C8E-3442-4706-82E9-6C5540A9A2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0" name="Rectangle 469">
                <a:extLst>
                  <a:ext uri="{FF2B5EF4-FFF2-40B4-BE49-F238E27FC236}">
                    <a16:creationId xmlns:a16="http://schemas.microsoft.com/office/drawing/2014/main" id="{C3896B46-AE2B-411C-97EA-82ECD23CAD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1" name="Group 470">
                <a:extLst>
                  <a:ext uri="{FF2B5EF4-FFF2-40B4-BE49-F238E27FC236}">
                    <a16:creationId xmlns:a16="http://schemas.microsoft.com/office/drawing/2014/main" id="{63EB481E-0BD2-407E-B272-56CBE48706E4}"/>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755B401B-6612-4D62-9859-ABF0FF1AC0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77302AA3-A22E-4932-8043-B38BBDA4572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2A6FBC3B-8C48-4C4F-9AD5-80224EC784A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63F6D49B-ABC6-49BF-96B5-EB1423437F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620B78BA-FDBA-4408-937D-477D262BC8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2006ABFD-A8FA-41F4-A556-9D2B02DAD6F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2D8C43C6-9CC9-4500-BCDB-CBE7A564CBD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E67D3C5C-46BC-4A3F-9796-1E156D5217C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50FC57E3-0DD3-4A85-BAD0-2F1B9DF615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CE8DA58A-5FFB-4732-AF0B-501F49B2738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2DA67331-FB55-4F40-9422-3BB2CF9A4B6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4" name="Rectangle 473">
                <a:extLst>
                  <a:ext uri="{FF2B5EF4-FFF2-40B4-BE49-F238E27FC236}">
                    <a16:creationId xmlns:a16="http://schemas.microsoft.com/office/drawing/2014/main" id="{CB8276D1-9087-4049-93E1-B97C68DA07E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8A4597CE-3FEC-4CD4-9AE9-A75086BAA59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p>
          </p:txBody>
        </p:sp>
      </p:grpSp>
      <p:sp>
        <p:nvSpPr>
          <p:cNvPr id="444" name="Rectangle 443">
            <a:extLst>
              <a:ext uri="{FF2B5EF4-FFF2-40B4-BE49-F238E27FC236}">
                <a16:creationId xmlns:a16="http://schemas.microsoft.com/office/drawing/2014/main" id="{2DD24406-7DFB-4C8D-B528-0E866438F9BB}"/>
              </a:ext>
            </a:extLst>
          </p:cNvPr>
          <p:cNvSpPr/>
          <p:nvPr/>
        </p:nvSpPr>
        <p:spPr>
          <a:xfrm>
            <a:off x="6503795" y="173779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endParaRPr lang="en-US" sz="491" kern="0" dirty="0">
              <a:solidFill>
                <a:srgbClr val="FFFFFF"/>
              </a:solidFill>
              <a:latin typeface="Calibri"/>
            </a:endParaRPr>
          </a:p>
        </p:txBody>
      </p:sp>
      <p:sp>
        <p:nvSpPr>
          <p:cNvPr id="445" name="Rectangle 444">
            <a:extLst>
              <a:ext uri="{FF2B5EF4-FFF2-40B4-BE49-F238E27FC236}">
                <a16:creationId xmlns:a16="http://schemas.microsoft.com/office/drawing/2014/main" id="{370143EF-964C-4B9D-82B0-C3500C657479}"/>
              </a:ext>
            </a:extLst>
          </p:cNvPr>
          <p:cNvSpPr/>
          <p:nvPr/>
        </p:nvSpPr>
        <p:spPr>
          <a:xfrm>
            <a:off x="6503795" y="1737945"/>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endParaRPr lang="en-US" sz="491" kern="0" dirty="0">
              <a:solidFill>
                <a:srgbClr val="FFFFFF"/>
              </a:solidFill>
              <a:latin typeface="Calibri"/>
            </a:endParaRPr>
          </a:p>
        </p:txBody>
      </p:sp>
      <p:sp>
        <p:nvSpPr>
          <p:cNvPr id="446" name="Rectangle 445">
            <a:extLst>
              <a:ext uri="{FF2B5EF4-FFF2-40B4-BE49-F238E27FC236}">
                <a16:creationId xmlns:a16="http://schemas.microsoft.com/office/drawing/2014/main" id="{BFDF4BBE-DAD0-4D7E-94EC-7DCF5C2AA660}"/>
              </a:ext>
            </a:extLst>
          </p:cNvPr>
          <p:cNvSpPr/>
          <p:nvPr/>
        </p:nvSpPr>
        <p:spPr>
          <a:xfrm>
            <a:off x="6503795" y="1737945"/>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447" name="Rectangle 446">
            <a:extLst>
              <a:ext uri="{FF2B5EF4-FFF2-40B4-BE49-F238E27FC236}">
                <a16:creationId xmlns:a16="http://schemas.microsoft.com/office/drawing/2014/main" id="{E4B9E2E2-58B8-461F-AA64-9688FCB9C681}"/>
              </a:ext>
            </a:extLst>
          </p:cNvPr>
          <p:cNvSpPr/>
          <p:nvPr/>
        </p:nvSpPr>
        <p:spPr bwMode="auto">
          <a:xfrm>
            <a:off x="648930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web:3</a:t>
            </a:r>
          </a:p>
        </p:txBody>
      </p:sp>
      <p:grpSp>
        <p:nvGrpSpPr>
          <p:cNvPr id="484" name="Group 483">
            <a:extLst>
              <a:ext uri="{FF2B5EF4-FFF2-40B4-BE49-F238E27FC236}">
                <a16:creationId xmlns:a16="http://schemas.microsoft.com/office/drawing/2014/main" id="{E1CB6900-8378-491A-AB5E-9B299953AB3E}"/>
              </a:ext>
            </a:extLst>
          </p:cNvPr>
          <p:cNvGrpSpPr/>
          <p:nvPr/>
        </p:nvGrpSpPr>
        <p:grpSpPr>
          <a:xfrm>
            <a:off x="11177797" y="1416341"/>
            <a:ext cx="721037" cy="444217"/>
            <a:chOff x="3240661" y="1005909"/>
            <a:chExt cx="540854" cy="333210"/>
          </a:xfrm>
        </p:grpSpPr>
        <p:grpSp>
          <p:nvGrpSpPr>
            <p:cNvPr id="485" name="Group 484">
              <a:extLst>
                <a:ext uri="{FF2B5EF4-FFF2-40B4-BE49-F238E27FC236}">
                  <a16:creationId xmlns:a16="http://schemas.microsoft.com/office/drawing/2014/main" id="{B822AB7D-6185-44E9-B70A-4FC3E19E5F2F}"/>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69B8C062-406B-444E-998B-624B1CEB69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8" name="Rectangle 487">
                <a:extLst>
                  <a:ext uri="{FF2B5EF4-FFF2-40B4-BE49-F238E27FC236}">
                    <a16:creationId xmlns:a16="http://schemas.microsoft.com/office/drawing/2014/main" id="{1EAC275E-6BE1-424D-88DF-237B805037B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89" name="Group 488">
                <a:extLst>
                  <a:ext uri="{FF2B5EF4-FFF2-40B4-BE49-F238E27FC236}">
                    <a16:creationId xmlns:a16="http://schemas.microsoft.com/office/drawing/2014/main" id="{ECB18FEE-0ACD-4646-B0A2-B381A5E6F334}"/>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7315BC25-724C-4A62-9F78-CB739CFAEB6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D93F8581-44E5-491B-ACDE-ED7118F4BF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07E54E26-C964-4442-A460-18AE27D6C93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22242E66-2E12-4CAB-99C9-9AF1441DFC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0CAE27C9-3464-40D5-A43F-CEA4E80EFD8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300CE047-A348-416C-9AEF-29E56B0BE1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5EEB184-8FEE-42E8-9383-F7A3C53412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31F971BA-490B-4F6E-A420-40268AFA2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417BF437-4144-4021-89D6-893F4077EC2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75F70E46-5BAE-4D2B-BC9B-800C36AA361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1" name="Rectangle 490">
                <a:extLst>
                  <a:ext uri="{FF2B5EF4-FFF2-40B4-BE49-F238E27FC236}">
                    <a16:creationId xmlns:a16="http://schemas.microsoft.com/office/drawing/2014/main" id="{426F18E9-D7A9-4747-8A92-9E44A7DB5A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CF2B1510-F03A-4BE2-8457-87C82EA084C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170A8BC2-1415-4BE6-A435-7B2FBB5C05D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test:3</a:t>
              </a:r>
            </a:p>
          </p:txBody>
        </p:sp>
      </p:grpSp>
      <p:sp>
        <p:nvSpPr>
          <p:cNvPr id="7" name="TextBox 6">
            <a:extLst>
              <a:ext uri="{FF2B5EF4-FFF2-40B4-BE49-F238E27FC236}">
                <a16:creationId xmlns:a16="http://schemas.microsoft.com/office/drawing/2014/main" id="{F726865A-B655-42A8-93E3-AEA5398C8F00}"/>
              </a:ext>
            </a:extLst>
          </p:cNvPr>
          <p:cNvSpPr txBox="1"/>
          <p:nvPr/>
        </p:nvSpPr>
        <p:spPr>
          <a:xfrm>
            <a:off x="236236" y="4760809"/>
            <a:ext cx="11719528" cy="830997"/>
          </a:xfrm>
          <a:prstGeom prst="rect">
            <a:avLst/>
          </a:prstGeom>
          <a:noFill/>
        </p:spPr>
        <p:txBody>
          <a:bodyPr wrap="square" lIns="0" tIns="0" rIns="0" bIns="0" rtlCol="0">
            <a:spAutoFit/>
          </a:bodyPr>
          <a:lstStyle/>
          <a:p>
            <a:pPr algn="l"/>
            <a:r>
              <a:rPr lang="en-US" sz="5400" dirty="0">
                <a:ln w="0"/>
                <a:effectLst>
                  <a:outerShdw blurRad="38100" dist="19050" dir="2700000" algn="tl" rotWithShape="0">
                    <a:schemeClr val="dk1">
                      <a:alpha val="40000"/>
                    </a:schemeClr>
                  </a:outerShdw>
                </a:effectLst>
              </a:rPr>
              <a:t>Container OS &amp; Framework Patching</a:t>
            </a:r>
          </a:p>
        </p:txBody>
      </p:sp>
    </p:spTree>
    <p:extLst>
      <p:ext uri="{BB962C8B-B14F-4D97-AF65-F5344CB8AC3E}">
        <p14:creationId xmlns:p14="http://schemas.microsoft.com/office/powerpoint/2010/main" val="404590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3"/>
                                        </p:tgtEl>
                                        <p:attrNameLst>
                                          <p:attrName>style.visibility</p:attrName>
                                        </p:attrNameLst>
                                      </p:cBhvr>
                                      <p:to>
                                        <p:strVal val="visible"/>
                                      </p:to>
                                    </p:set>
                                    <p:animEffect transition="in" filter="fade">
                                      <p:cBhvr>
                                        <p:cTn id="17" dur="500"/>
                                        <p:tgtEl>
                                          <p:spTgt spid="36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wipe(left)">
                                      <p:cBhvr>
                                        <p:cTn id="21" dur="500"/>
                                        <p:tgtEl>
                                          <p:spTgt spid="441"/>
                                        </p:tgtEl>
                                      </p:cBhvr>
                                    </p:animEffect>
                                  </p:childTnLst>
                                </p:cTn>
                              </p:par>
                            </p:childTnLst>
                          </p:cTn>
                        </p:par>
                        <p:par>
                          <p:cTn id="22" fill="hold">
                            <p:stCondLst>
                              <p:cond delay="1000"/>
                            </p:stCondLst>
                            <p:childTnLst>
                              <p:par>
                                <p:cTn id="23" presetID="10" presetClass="exit" presetSubtype="0" fill="hold" grpId="1" nodeType="afterEffect">
                                  <p:stCondLst>
                                    <p:cond delay="0"/>
                                  </p:stCondLst>
                                  <p:childTnLst>
                                    <p:animEffect transition="out" filter="fade">
                                      <p:cBhvr>
                                        <p:cTn id="24" dur="500"/>
                                        <p:tgtEl>
                                          <p:spTgt spid="435"/>
                                        </p:tgtEl>
                                      </p:cBhvr>
                                    </p:animEffect>
                                    <p:set>
                                      <p:cBhvr>
                                        <p:cTn id="25" dur="1" fill="hold">
                                          <p:stCondLst>
                                            <p:cond delay="499"/>
                                          </p:stCondLst>
                                        </p:cTn>
                                        <p:tgtEl>
                                          <p:spTgt spid="4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0"/>
                                        </p:tgtEl>
                                        <p:attrNameLst>
                                          <p:attrName>style.visibility</p:attrName>
                                        </p:attrNameLst>
                                      </p:cBhvr>
                                      <p:to>
                                        <p:strVal val="visible"/>
                                      </p:to>
                                    </p:set>
                                    <p:animEffect transition="in" filter="fade">
                                      <p:cBhvr>
                                        <p:cTn id="30" dur="500"/>
                                        <p:tgtEl>
                                          <p:spTgt spid="4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5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gtEl>
                                        <p:attrNameLst>
                                          <p:attrName>style.visibility</p:attrName>
                                        </p:attrNameLst>
                                      </p:cBhvr>
                                      <p:to>
                                        <p:strVal val="visible"/>
                                      </p:to>
                                    </p:set>
                                    <p:animEffect transition="in" filter="fade">
                                      <p:cBhvr>
                                        <p:cTn id="37" dur="500"/>
                                        <p:tgtEl>
                                          <p:spTgt spid="43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24"/>
                                        </p:tgtEl>
                                        <p:attrNameLst>
                                          <p:attrName>style.visibility</p:attrName>
                                        </p:attrNameLst>
                                      </p:cBhvr>
                                      <p:to>
                                        <p:strVal val="visible"/>
                                      </p:to>
                                    </p:set>
                                    <p:animEffect transition="in" filter="fade">
                                      <p:cBhvr>
                                        <p:cTn id="41" dur="500"/>
                                        <p:tgtEl>
                                          <p:spTgt spid="4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33"/>
                                        </p:tgtEl>
                                        <p:attrNameLst>
                                          <p:attrName>style.visibility</p:attrName>
                                        </p:attrNameLst>
                                      </p:cBhvr>
                                      <p:to>
                                        <p:strVal val="visible"/>
                                      </p:to>
                                    </p:set>
                                    <p:animEffect transition="in" filter="fade">
                                      <p:cBhvr>
                                        <p:cTn id="45" dur="500"/>
                                        <p:tgtEl>
                                          <p:spTgt spid="43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6"/>
                                        </p:tgtEl>
                                        <p:attrNameLst>
                                          <p:attrName>style.visibility</p:attrName>
                                        </p:attrNameLst>
                                      </p:cBhvr>
                                      <p:to>
                                        <p:strVal val="visible"/>
                                      </p:to>
                                    </p:set>
                                    <p:animEffect transition="in" filter="fade">
                                      <p:cBhvr>
                                        <p:cTn id="49" dur="500"/>
                                        <p:tgtEl>
                                          <p:spTgt spid="4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2"/>
                                        </p:tgtEl>
                                        <p:attrNameLst>
                                          <p:attrName>style.visibility</p:attrName>
                                        </p:attrNameLst>
                                      </p:cBhvr>
                                      <p:to>
                                        <p:strVal val="visible"/>
                                      </p:to>
                                    </p:set>
                                    <p:animEffect transition="in" filter="fade">
                                      <p:cBhvr>
                                        <p:cTn id="54" dur="500"/>
                                        <p:tgtEl>
                                          <p:spTgt spid="502"/>
                                        </p:tgtEl>
                                      </p:cBhvr>
                                    </p:animEffect>
                                  </p:childTnLst>
                                </p:cTn>
                              </p:par>
                              <p:par>
                                <p:cTn id="55" presetID="10" presetClass="entr" presetSubtype="0" fill="hold" nodeType="withEffect">
                                  <p:stCondLst>
                                    <p:cond delay="0"/>
                                  </p:stCondLst>
                                  <p:childTnLst>
                                    <p:set>
                                      <p:cBhvr>
                                        <p:cTn id="56" dur="1" fill="hold">
                                          <p:stCondLst>
                                            <p:cond delay="0"/>
                                          </p:stCondLst>
                                        </p:cTn>
                                        <p:tgtEl>
                                          <p:spTgt spid="428"/>
                                        </p:tgtEl>
                                        <p:attrNameLst>
                                          <p:attrName>style.visibility</p:attrName>
                                        </p:attrNameLst>
                                      </p:cBhvr>
                                      <p:to>
                                        <p:strVal val="visible"/>
                                      </p:to>
                                    </p:set>
                                    <p:animEffect transition="in" filter="fade">
                                      <p:cBhvr>
                                        <p:cTn id="57" dur="500"/>
                                        <p:tgtEl>
                                          <p:spTgt spid="428"/>
                                        </p:tgtEl>
                                      </p:cBhvr>
                                    </p:animEffect>
                                  </p:childTnLst>
                                </p:cTn>
                              </p:par>
                              <p:par>
                                <p:cTn id="58" presetID="42" presetClass="path" presetSubtype="0" accel="50000" decel="50000" fill="hold" nodeType="withEffect">
                                  <p:stCondLst>
                                    <p:cond delay="0"/>
                                  </p:stCondLst>
                                  <p:childTnLst>
                                    <p:animMotion origin="layout" path="M 4.79167E-6 -4.07407E-6 L -0.08894 -0.04328 " pathEditMode="relative" rAng="0" ptsTypes="AA">
                                      <p:cBhvr>
                                        <p:cTn id="59" dur="2000" fill="hold"/>
                                        <p:tgtEl>
                                          <p:spTgt spid="428"/>
                                        </p:tgtEl>
                                        <p:attrNameLst>
                                          <p:attrName>ppt_x</p:attrName>
                                          <p:attrName>ppt_y</p:attrName>
                                        </p:attrNameLst>
                                      </p:cBhvr>
                                      <p:rCtr x="-4453" y="-2176"/>
                                    </p:animMotion>
                                  </p:childTnLst>
                                </p:cTn>
                              </p:par>
                              <p:par>
                                <p:cTn id="60" presetID="10" presetClass="entr" presetSubtype="0" fill="hold" grpId="0" nodeType="withEffect">
                                  <p:stCondLst>
                                    <p:cond delay="1500"/>
                                  </p:stCondLst>
                                  <p:childTnLst>
                                    <p:set>
                                      <p:cBhvr>
                                        <p:cTn id="61" dur="1" fill="hold">
                                          <p:stCondLst>
                                            <p:cond delay="0"/>
                                          </p:stCondLst>
                                        </p:cTn>
                                        <p:tgtEl>
                                          <p:spTgt spid="355"/>
                                        </p:tgtEl>
                                        <p:attrNameLst>
                                          <p:attrName>style.visibility</p:attrName>
                                        </p:attrNameLst>
                                      </p:cBhvr>
                                      <p:to>
                                        <p:strVal val="visible"/>
                                      </p:to>
                                    </p:set>
                                    <p:animEffect transition="in" filter="fade">
                                      <p:cBhvr>
                                        <p:cTn id="62" dur="500"/>
                                        <p:tgtEl>
                                          <p:spTgt spid="355"/>
                                        </p:tgtEl>
                                      </p:cBhvr>
                                    </p:animEffect>
                                  </p:childTnLst>
                                </p:cTn>
                              </p:par>
                              <p:par>
                                <p:cTn id="63" presetID="10" presetClass="exit" presetSubtype="0" fill="hold" nodeType="withEffect">
                                  <p:stCondLst>
                                    <p:cond delay="1800"/>
                                  </p:stCondLst>
                                  <p:childTnLst>
                                    <p:animEffect transition="out" filter="fade">
                                      <p:cBhvr>
                                        <p:cTn id="64" dur="500"/>
                                        <p:tgtEl>
                                          <p:spTgt spid="428"/>
                                        </p:tgtEl>
                                      </p:cBhvr>
                                    </p:animEffect>
                                    <p:set>
                                      <p:cBhvr>
                                        <p:cTn id="65" dur="1" fill="hold">
                                          <p:stCondLst>
                                            <p:cond delay="499"/>
                                          </p:stCondLst>
                                        </p:cTn>
                                        <p:tgtEl>
                                          <p:spTgt spid="428"/>
                                        </p:tgtEl>
                                        <p:attrNameLst>
                                          <p:attrName>style.visibility</p:attrName>
                                        </p:attrNameLst>
                                      </p:cBhvr>
                                      <p:to>
                                        <p:strVal val="hidden"/>
                                      </p:to>
                                    </p:set>
                                  </p:childTnLst>
                                </p:cTn>
                              </p:par>
                              <p:par>
                                <p:cTn id="66" presetID="42" presetClass="path" presetSubtype="0" accel="50000" decel="50000" fill="hold" grpId="1" nodeType="withEffect">
                                  <p:stCondLst>
                                    <p:cond delay="0"/>
                                  </p:stCondLst>
                                  <p:childTnLst>
                                    <p:animMotion origin="layout" path="M 3.54167E-6 -2.59259E-6 L -0.13959 0.02894 " pathEditMode="relative" rAng="0" ptsTypes="AA">
                                      <p:cBhvr>
                                        <p:cTn id="67" dur="2000" fill="hold"/>
                                        <p:tgtEl>
                                          <p:spTgt spid="502"/>
                                        </p:tgtEl>
                                        <p:attrNameLst>
                                          <p:attrName>ppt_x</p:attrName>
                                          <p:attrName>ppt_y</p:attrName>
                                        </p:attrNameLst>
                                      </p:cBhvr>
                                      <p:rCtr x="-6979" y="1435"/>
                                    </p:animMotion>
                                  </p:childTnLst>
                                </p:cTn>
                              </p:par>
                              <p:par>
                                <p:cTn id="68" presetID="10" presetClass="exit" presetSubtype="0" fill="hold" grpId="1" nodeType="withEffect">
                                  <p:stCondLst>
                                    <p:cond delay="0"/>
                                  </p:stCondLst>
                                  <p:childTnLst>
                                    <p:animEffect transition="out" filter="fade">
                                      <p:cBhvr>
                                        <p:cTn id="69" dur="500"/>
                                        <p:tgtEl>
                                          <p:spTgt spid="436"/>
                                        </p:tgtEl>
                                      </p:cBhvr>
                                    </p:animEffect>
                                    <p:set>
                                      <p:cBhvr>
                                        <p:cTn id="70" dur="1" fill="hold">
                                          <p:stCondLst>
                                            <p:cond delay="499"/>
                                          </p:stCondLst>
                                        </p:cTn>
                                        <p:tgtEl>
                                          <p:spTgt spid="43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17"/>
                                        </p:tgtEl>
                                        <p:attrNameLst>
                                          <p:attrName>style.visibility</p:attrName>
                                        </p:attrNameLst>
                                      </p:cBhvr>
                                      <p:to>
                                        <p:strVal val="visible"/>
                                      </p:to>
                                    </p:set>
                                    <p:animEffect transition="in" filter="wipe(up)">
                                      <p:cBhvr>
                                        <p:cTn id="75" dur="500"/>
                                        <p:tgtEl>
                                          <p:spTgt spid="417"/>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92"/>
                                        </p:tgtEl>
                                        <p:attrNameLst>
                                          <p:attrName>style.visibility</p:attrName>
                                        </p:attrNameLst>
                                      </p:cBhvr>
                                      <p:to>
                                        <p:strVal val="visible"/>
                                      </p:to>
                                    </p:set>
                                    <p:animEffect transition="in" filter="fade">
                                      <p:cBhvr>
                                        <p:cTn id="79" dur="500"/>
                                        <p:tgtEl>
                                          <p:spTgt spid="392"/>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447"/>
                                        </p:tgtEl>
                                        <p:attrNameLst>
                                          <p:attrName>style.visibility</p:attrName>
                                        </p:attrNameLst>
                                      </p:cBhvr>
                                      <p:to>
                                        <p:strVal val="visible"/>
                                      </p:to>
                                    </p:set>
                                    <p:animEffect transition="in" filter="fade">
                                      <p:cBhvr>
                                        <p:cTn id="83" dur="500"/>
                                        <p:tgtEl>
                                          <p:spTgt spid="447"/>
                                        </p:tgtEl>
                                      </p:cBhvr>
                                    </p:animEffect>
                                  </p:childTnLst>
                                </p:cTn>
                              </p:par>
                            </p:childTnLst>
                          </p:cTn>
                        </p:par>
                        <p:par>
                          <p:cTn id="84" fill="hold">
                            <p:stCondLst>
                              <p:cond delay="1500"/>
                            </p:stCondLst>
                            <p:childTnLst>
                              <p:par>
                                <p:cTn id="85" presetID="22" presetClass="entr" presetSubtype="8" fill="hold" nodeType="afterEffect">
                                  <p:stCondLst>
                                    <p:cond delay="0"/>
                                  </p:stCondLst>
                                  <p:childTnLst>
                                    <p:set>
                                      <p:cBhvr>
                                        <p:cTn id="86" dur="1" fill="hold">
                                          <p:stCondLst>
                                            <p:cond delay="0"/>
                                          </p:stCondLst>
                                        </p:cTn>
                                        <p:tgtEl>
                                          <p:spTgt spid="418"/>
                                        </p:tgtEl>
                                        <p:attrNameLst>
                                          <p:attrName>style.visibility</p:attrName>
                                        </p:attrNameLst>
                                      </p:cBhvr>
                                      <p:to>
                                        <p:strVal val="visible"/>
                                      </p:to>
                                    </p:set>
                                    <p:animEffect transition="in" filter="wipe(left)">
                                      <p:cBhvr>
                                        <p:cTn id="87" dur="500"/>
                                        <p:tgtEl>
                                          <p:spTgt spid="418"/>
                                        </p:tgtEl>
                                      </p:cBhvr>
                                    </p:animEffect>
                                  </p:childTnLst>
                                </p:cTn>
                              </p:par>
                            </p:childTnLst>
                          </p:cTn>
                        </p:par>
                        <p:par>
                          <p:cTn id="88" fill="hold">
                            <p:stCondLst>
                              <p:cond delay="2000"/>
                            </p:stCondLst>
                            <p:childTnLst>
                              <p:par>
                                <p:cTn id="89" presetID="9" presetClass="exit" presetSubtype="0" fill="hold" nodeType="afterEffect">
                                  <p:stCondLst>
                                    <p:cond delay="400"/>
                                  </p:stCondLst>
                                  <p:childTnLst>
                                    <p:animEffect transition="out" filter="dissolve">
                                      <p:cBhvr>
                                        <p:cTn id="90" dur="500"/>
                                        <p:tgtEl>
                                          <p:spTgt spid="420"/>
                                        </p:tgtEl>
                                      </p:cBhvr>
                                    </p:animEffect>
                                    <p:set>
                                      <p:cBhvr>
                                        <p:cTn id="91" dur="1" fill="hold">
                                          <p:stCondLst>
                                            <p:cond delay="499"/>
                                          </p:stCondLst>
                                        </p:cTn>
                                        <p:tgtEl>
                                          <p:spTgt spid="42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29"/>
                                        </p:tgtEl>
                                        <p:attrNameLst>
                                          <p:attrName>style.visibility</p:attrName>
                                        </p:attrNameLst>
                                      </p:cBhvr>
                                      <p:to>
                                        <p:strVal val="visible"/>
                                      </p:to>
                                    </p:set>
                                    <p:animEffect transition="in" filter="fade">
                                      <p:cBhvr>
                                        <p:cTn id="96" dur="500"/>
                                        <p:tgtEl>
                                          <p:spTgt spid="42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430"/>
                                        </p:tgtEl>
                                        <p:attrNameLst>
                                          <p:attrName>style.visibility</p:attrName>
                                        </p:attrNameLst>
                                      </p:cBhvr>
                                      <p:to>
                                        <p:strVal val="visible"/>
                                      </p:to>
                                    </p:set>
                                    <p:animEffect transition="in" filter="wipe(left)">
                                      <p:cBhvr>
                                        <p:cTn id="100" dur="500"/>
                                        <p:tgtEl>
                                          <p:spTgt spid="430"/>
                                        </p:tgtEl>
                                      </p:cBhvr>
                                    </p:animEffect>
                                  </p:childTnLst>
                                </p:cTn>
                              </p:par>
                            </p:childTnLst>
                          </p:cTn>
                        </p:par>
                        <p:par>
                          <p:cTn id="101" fill="hold">
                            <p:stCondLst>
                              <p:cond delay="1000"/>
                            </p:stCondLst>
                            <p:childTnLst>
                              <p:par>
                                <p:cTn id="102" presetID="10" presetClass="entr" presetSubtype="0" fill="hold" grpId="1" nodeType="afterEffect">
                                  <p:stCondLst>
                                    <p:cond delay="0"/>
                                  </p:stCondLst>
                                  <p:childTnLst>
                                    <p:set>
                                      <p:cBhvr>
                                        <p:cTn id="103" dur="1" fill="hold">
                                          <p:stCondLst>
                                            <p:cond delay="0"/>
                                          </p:stCondLst>
                                        </p:cTn>
                                        <p:tgtEl>
                                          <p:spTgt spid="446"/>
                                        </p:tgtEl>
                                        <p:attrNameLst>
                                          <p:attrName>style.visibility</p:attrName>
                                        </p:attrNameLst>
                                      </p:cBhvr>
                                      <p:to>
                                        <p:strVal val="visible"/>
                                      </p:to>
                                    </p:set>
                                    <p:animEffect transition="in" filter="fade">
                                      <p:cBhvr>
                                        <p:cTn id="104" dur="500"/>
                                        <p:tgtEl>
                                          <p:spTgt spid="446"/>
                                        </p:tgtEl>
                                      </p:cBhvr>
                                    </p:animEffect>
                                  </p:childTnLst>
                                </p:cTn>
                              </p:par>
                              <p:par>
                                <p:cTn id="105" presetID="42" presetClass="path" presetSubtype="0" accel="50000" decel="50000" fill="hold" grpId="0" nodeType="withEffect">
                                  <p:stCondLst>
                                    <p:cond delay="0"/>
                                  </p:stCondLst>
                                  <p:childTnLst>
                                    <p:animMotion origin="layout" path="M -1.875E-6 -2.59259E-6 L 0.39492 -0.02754 " pathEditMode="relative" rAng="0" ptsTypes="AA">
                                      <p:cBhvr>
                                        <p:cTn id="106" dur="2000" fill="hold"/>
                                        <p:tgtEl>
                                          <p:spTgt spid="446"/>
                                        </p:tgtEl>
                                        <p:attrNameLst>
                                          <p:attrName>ppt_x</p:attrName>
                                          <p:attrName>ppt_y</p:attrName>
                                        </p:attrNameLst>
                                      </p:cBhvr>
                                      <p:rCtr x="19740" y="-1389"/>
                                    </p:animMotion>
                                  </p:childTnLst>
                                </p:cTn>
                              </p:par>
                              <p:par>
                                <p:cTn id="107" presetID="10" presetClass="entr" presetSubtype="0" fill="hold" nodeType="withEffect">
                                  <p:stCondLst>
                                    <p:cond delay="1500"/>
                                  </p:stCondLst>
                                  <p:childTnLst>
                                    <p:set>
                                      <p:cBhvr>
                                        <p:cTn id="108" dur="1" fill="hold">
                                          <p:stCondLst>
                                            <p:cond delay="0"/>
                                          </p:stCondLst>
                                        </p:cTn>
                                        <p:tgtEl>
                                          <p:spTgt spid="484"/>
                                        </p:tgtEl>
                                        <p:attrNameLst>
                                          <p:attrName>style.visibility</p:attrName>
                                        </p:attrNameLst>
                                      </p:cBhvr>
                                      <p:to>
                                        <p:strVal val="visible"/>
                                      </p:to>
                                    </p:set>
                                    <p:animEffect transition="in" filter="fade">
                                      <p:cBhvr>
                                        <p:cTn id="109" dur="500"/>
                                        <p:tgtEl>
                                          <p:spTgt spid="484"/>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444"/>
                                        </p:tgtEl>
                                        <p:attrNameLst>
                                          <p:attrName>style.visibility</p:attrName>
                                        </p:attrNameLst>
                                      </p:cBhvr>
                                      <p:to>
                                        <p:strVal val="visible"/>
                                      </p:to>
                                    </p:set>
                                    <p:animEffect transition="in" filter="fade">
                                      <p:cBhvr>
                                        <p:cTn id="112" dur="500"/>
                                        <p:tgtEl>
                                          <p:spTgt spid="444"/>
                                        </p:tgtEl>
                                      </p:cBhvr>
                                    </p:animEffect>
                                  </p:childTnLst>
                                </p:cTn>
                              </p:par>
                              <p:par>
                                <p:cTn id="113" presetID="42" presetClass="path" presetSubtype="0" accel="50000" decel="50000" fill="hold" grpId="0" nodeType="withEffect">
                                  <p:stCondLst>
                                    <p:cond delay="0"/>
                                  </p:stCondLst>
                                  <p:childTnLst>
                                    <p:animMotion origin="layout" path="M -1.875E-6 -2.59259E-6 L 0.39584 0.03102 " pathEditMode="relative" rAng="0" ptsTypes="AA">
                                      <p:cBhvr>
                                        <p:cTn id="114" dur="2000" fill="hold"/>
                                        <p:tgtEl>
                                          <p:spTgt spid="444"/>
                                        </p:tgtEl>
                                        <p:attrNameLst>
                                          <p:attrName>ppt_x</p:attrName>
                                          <p:attrName>ppt_y</p:attrName>
                                        </p:attrNameLst>
                                      </p:cBhvr>
                                      <p:rCtr x="19792" y="1551"/>
                                    </p:animMotion>
                                  </p:childTnLst>
                                </p:cTn>
                              </p:par>
                              <p:par>
                                <p:cTn id="115" presetID="10" presetClass="entr" presetSubtype="0" fill="hold" nodeType="withEffect">
                                  <p:stCondLst>
                                    <p:cond delay="1500"/>
                                  </p:stCondLst>
                                  <p:childTnLst>
                                    <p:set>
                                      <p:cBhvr>
                                        <p:cTn id="116" dur="1" fill="hold">
                                          <p:stCondLst>
                                            <p:cond delay="0"/>
                                          </p:stCondLst>
                                        </p:cTn>
                                        <p:tgtEl>
                                          <p:spTgt spid="466"/>
                                        </p:tgtEl>
                                        <p:attrNameLst>
                                          <p:attrName>style.visibility</p:attrName>
                                        </p:attrNameLst>
                                      </p:cBhvr>
                                      <p:to>
                                        <p:strVal val="visible"/>
                                      </p:to>
                                    </p:set>
                                    <p:animEffect transition="in" filter="fade">
                                      <p:cBhvr>
                                        <p:cTn id="117" dur="500"/>
                                        <p:tgtEl>
                                          <p:spTgt spid="46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31"/>
                                        </p:tgtEl>
                                        <p:attrNameLst>
                                          <p:attrName>style.visibility</p:attrName>
                                        </p:attrNameLst>
                                      </p:cBhvr>
                                      <p:to>
                                        <p:strVal val="visible"/>
                                      </p:to>
                                    </p:set>
                                    <p:animEffect transition="in" filter="wipe(left)">
                                      <p:cBhvr>
                                        <p:cTn id="122" dur="1000"/>
                                        <p:tgtEl>
                                          <p:spTgt spid="431"/>
                                        </p:tgtEl>
                                      </p:cBhvr>
                                    </p:animEffect>
                                  </p:childTnLst>
                                </p:cTn>
                              </p:par>
                              <p:par>
                                <p:cTn id="123" presetID="10" presetClass="exit" presetSubtype="0" fill="hold" nodeType="withEffect">
                                  <p:stCondLst>
                                    <p:cond delay="0"/>
                                  </p:stCondLst>
                                  <p:childTnLst>
                                    <p:animEffect transition="out" filter="fade">
                                      <p:cBhvr>
                                        <p:cTn id="124" dur="500"/>
                                        <p:tgtEl>
                                          <p:spTgt spid="430"/>
                                        </p:tgtEl>
                                      </p:cBhvr>
                                    </p:animEffect>
                                    <p:set>
                                      <p:cBhvr>
                                        <p:cTn id="125" dur="1" fill="hold">
                                          <p:stCondLst>
                                            <p:cond delay="499"/>
                                          </p:stCondLst>
                                        </p:cTn>
                                        <p:tgtEl>
                                          <p:spTgt spid="430"/>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484"/>
                                        </p:tgtEl>
                                      </p:cBhvr>
                                    </p:animEffect>
                                    <p:set>
                                      <p:cBhvr>
                                        <p:cTn id="128" dur="1" fill="hold">
                                          <p:stCondLst>
                                            <p:cond delay="499"/>
                                          </p:stCondLst>
                                        </p:cTn>
                                        <p:tgtEl>
                                          <p:spTgt spid="4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466"/>
                                        </p:tgtEl>
                                      </p:cBhvr>
                                    </p:animEffect>
                                    <p:set>
                                      <p:cBhvr>
                                        <p:cTn id="131" dur="1" fill="hold">
                                          <p:stCondLst>
                                            <p:cond delay="499"/>
                                          </p:stCondLst>
                                        </p:cTn>
                                        <p:tgtEl>
                                          <p:spTgt spid="466"/>
                                        </p:tgtEl>
                                        <p:attrNameLst>
                                          <p:attrName>style.visibility</p:attrName>
                                        </p:attrNameLst>
                                      </p:cBhvr>
                                      <p:to>
                                        <p:strVal val="hidden"/>
                                      </p:to>
                                    </p:set>
                                  </p:childTnLst>
                                </p:cTn>
                              </p:par>
                              <p:par>
                                <p:cTn id="132" presetID="10" presetClass="exit" presetSubtype="0" fill="hold" grpId="2" nodeType="withEffect">
                                  <p:stCondLst>
                                    <p:cond delay="0"/>
                                  </p:stCondLst>
                                  <p:childTnLst>
                                    <p:animEffect transition="out" filter="fade">
                                      <p:cBhvr>
                                        <p:cTn id="133" dur="500"/>
                                        <p:tgtEl>
                                          <p:spTgt spid="446"/>
                                        </p:tgtEl>
                                      </p:cBhvr>
                                    </p:animEffect>
                                    <p:set>
                                      <p:cBhvr>
                                        <p:cTn id="134" dur="1" fill="hold">
                                          <p:stCondLst>
                                            <p:cond delay="499"/>
                                          </p:stCondLst>
                                        </p:cTn>
                                        <p:tgtEl>
                                          <p:spTgt spid="446"/>
                                        </p:tgtEl>
                                        <p:attrNameLst>
                                          <p:attrName>style.visibility</p:attrName>
                                        </p:attrNameLst>
                                      </p:cBhvr>
                                      <p:to>
                                        <p:strVal val="hidden"/>
                                      </p:to>
                                    </p:set>
                                  </p:childTnLst>
                                </p:cTn>
                              </p:par>
                              <p:par>
                                <p:cTn id="135" presetID="10" presetClass="exit" presetSubtype="0" fill="hold" grpId="2" nodeType="withEffect">
                                  <p:stCondLst>
                                    <p:cond delay="0"/>
                                  </p:stCondLst>
                                  <p:childTnLst>
                                    <p:animEffect transition="out" filter="fade">
                                      <p:cBhvr>
                                        <p:cTn id="136" dur="500"/>
                                        <p:tgtEl>
                                          <p:spTgt spid="444"/>
                                        </p:tgtEl>
                                      </p:cBhvr>
                                    </p:animEffect>
                                    <p:set>
                                      <p:cBhvr>
                                        <p:cTn id="137" dur="1" fill="hold">
                                          <p:stCondLst>
                                            <p:cond delay="499"/>
                                          </p:stCondLst>
                                        </p:cTn>
                                        <p:tgtEl>
                                          <p:spTgt spid="444"/>
                                        </p:tgtEl>
                                        <p:attrNameLst>
                                          <p:attrName>style.visibility</p:attrName>
                                        </p:attrNameLst>
                                      </p:cBhvr>
                                      <p:to>
                                        <p:strVal val="hidden"/>
                                      </p:to>
                                    </p:set>
                                  </p:childTnLst>
                                </p:cTn>
                              </p:par>
                              <p:par>
                                <p:cTn id="138" presetID="10" presetClass="entr" presetSubtype="0" fill="hold" grpId="0" nodeType="withEffect">
                                  <p:stCondLst>
                                    <p:cond delay="600"/>
                                  </p:stCondLst>
                                  <p:childTnLst>
                                    <p:set>
                                      <p:cBhvr>
                                        <p:cTn id="139" dur="1" fill="hold">
                                          <p:stCondLst>
                                            <p:cond delay="0"/>
                                          </p:stCondLst>
                                        </p:cTn>
                                        <p:tgtEl>
                                          <p:spTgt spid="426"/>
                                        </p:tgtEl>
                                        <p:attrNameLst>
                                          <p:attrName>style.visibility</p:attrName>
                                        </p:attrNameLst>
                                      </p:cBhvr>
                                      <p:to>
                                        <p:strVal val="visible"/>
                                      </p:to>
                                    </p:set>
                                    <p:animEffect transition="in" filter="fade">
                                      <p:cBhvr>
                                        <p:cTn id="140" dur="500"/>
                                        <p:tgtEl>
                                          <p:spTgt spid="426"/>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432"/>
                                        </p:tgtEl>
                                        <p:attrNameLst>
                                          <p:attrName>style.visibility</p:attrName>
                                        </p:attrNameLst>
                                      </p:cBhvr>
                                      <p:to>
                                        <p:strVal val="visible"/>
                                      </p:to>
                                    </p:set>
                                    <p:animEffect transition="in" filter="wipe(up)">
                                      <p:cBhvr>
                                        <p:cTn id="144" dur="500"/>
                                        <p:tgtEl>
                                          <p:spTgt spid="432"/>
                                        </p:tgtEl>
                                      </p:cBhvr>
                                    </p:animEffect>
                                  </p:childTnLst>
                                </p:cTn>
                              </p:par>
                            </p:childTnLst>
                          </p:cTn>
                        </p:par>
                        <p:par>
                          <p:cTn id="145" fill="hold">
                            <p:stCondLst>
                              <p:cond delay="1600"/>
                            </p:stCondLst>
                            <p:childTnLst>
                              <p:par>
                                <p:cTn id="146" presetID="10" presetClass="entr" presetSubtype="0" fill="hold" grpId="1" nodeType="afterEffect">
                                  <p:stCondLst>
                                    <p:cond delay="0"/>
                                  </p:stCondLst>
                                  <p:childTnLst>
                                    <p:set>
                                      <p:cBhvr>
                                        <p:cTn id="147" dur="1" fill="hold">
                                          <p:stCondLst>
                                            <p:cond delay="0"/>
                                          </p:stCondLst>
                                        </p:cTn>
                                        <p:tgtEl>
                                          <p:spTgt spid="445"/>
                                        </p:tgtEl>
                                        <p:attrNameLst>
                                          <p:attrName>style.visibility</p:attrName>
                                        </p:attrNameLst>
                                      </p:cBhvr>
                                      <p:to>
                                        <p:strVal val="visible"/>
                                      </p:to>
                                    </p:set>
                                    <p:animEffect transition="in" filter="fade">
                                      <p:cBhvr>
                                        <p:cTn id="148" dur="500"/>
                                        <p:tgtEl>
                                          <p:spTgt spid="445"/>
                                        </p:tgtEl>
                                      </p:cBhvr>
                                    </p:animEffect>
                                  </p:childTnLst>
                                </p:cTn>
                              </p:par>
                              <p:par>
                                <p:cTn id="149" presetID="42" presetClass="path" presetSubtype="0" accel="50000" decel="50000" fill="hold" grpId="0" nodeType="withEffect">
                                  <p:stCondLst>
                                    <p:cond delay="0"/>
                                  </p:stCondLst>
                                  <p:childTnLst>
                                    <p:animMotion origin="layout" path="M -1.875E-6 -2.59259E-6 L 0.39557 0.20162 " pathEditMode="relative" rAng="0" ptsTypes="AA">
                                      <p:cBhvr>
                                        <p:cTn id="150" dur="2000" fill="hold"/>
                                        <p:tgtEl>
                                          <p:spTgt spid="445"/>
                                        </p:tgtEl>
                                        <p:attrNameLst>
                                          <p:attrName>ppt_x</p:attrName>
                                          <p:attrName>ppt_y</p:attrName>
                                        </p:attrNameLst>
                                      </p:cBhvr>
                                      <p:rCtr x="19779" y="10069"/>
                                    </p:animMotion>
                                  </p:childTnLst>
                                </p:cTn>
                              </p:par>
                              <p:par>
                                <p:cTn id="151" presetID="10" presetClass="entr" presetSubtype="0" fill="hold" nodeType="withEffect">
                                  <p:stCondLst>
                                    <p:cond delay="1700"/>
                                  </p:stCondLst>
                                  <p:childTnLst>
                                    <p:set>
                                      <p:cBhvr>
                                        <p:cTn id="152" dur="1" fill="hold">
                                          <p:stCondLst>
                                            <p:cond delay="0"/>
                                          </p:stCondLst>
                                        </p:cTn>
                                        <p:tgtEl>
                                          <p:spTgt spid="448"/>
                                        </p:tgtEl>
                                        <p:attrNameLst>
                                          <p:attrName>style.visibility</p:attrName>
                                        </p:attrNameLst>
                                      </p:cBhvr>
                                      <p:to>
                                        <p:strVal val="visible"/>
                                      </p:to>
                                    </p:set>
                                    <p:animEffect transition="in" filter="fade">
                                      <p:cBhvr>
                                        <p:cTn id="153" dur="500"/>
                                        <p:tgtEl>
                                          <p:spTgt spid="448"/>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randombar(horizontal)">
                                      <p:cBhvr>
                                        <p:cTn id="1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287" grpId="0" animBg="1"/>
      <p:bldP spid="355" grpId="0" animBg="1"/>
      <p:bldP spid="389" grpId="0" animBg="1"/>
      <p:bldP spid="392" grpId="0" animBg="1"/>
      <p:bldP spid="426" grpId="0" animBg="1"/>
      <p:bldP spid="429" grpId="0" animBg="1"/>
      <p:bldP spid="435" grpId="0" animBg="1"/>
      <p:bldP spid="435" grpId="1" animBg="1"/>
      <p:bldP spid="436" grpId="0" animBg="1"/>
      <p:bldP spid="436" grpId="1" animBg="1"/>
      <p:bldP spid="440" grpId="0" animBg="1"/>
      <p:bldP spid="502" grpId="0" animBg="1"/>
      <p:bldP spid="502" grpId="1" animBg="1"/>
      <p:bldP spid="444" grpId="0" animBg="1"/>
      <p:bldP spid="444" grpId="1" animBg="1"/>
      <p:bldP spid="444" grpId="2" animBg="1"/>
      <p:bldP spid="445" grpId="0" animBg="1"/>
      <p:bldP spid="445" grpId="1" animBg="1"/>
      <p:bldP spid="446" grpId="0" animBg="1"/>
      <p:bldP spid="446" grpId="1" animBg="1"/>
      <p:bldP spid="446" grpId="2" animBg="1"/>
      <p:bldP spid="447"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1231106"/>
          </a:xfrm>
        </p:spPr>
        <p:txBody>
          <a:bodyPr/>
          <a:lstStyle/>
          <a:p>
            <a:r>
              <a:rPr lang="en-US" dirty="0"/>
              <a:t>Base Image Updates</a:t>
            </a:r>
          </a:p>
          <a:p>
            <a:r>
              <a:rPr lang="en-US" sz="1800" dirty="0"/>
              <a:t>enabling :</a:t>
            </a:r>
          </a:p>
          <a:p>
            <a:r>
              <a:rPr lang="en-US" dirty="0"/>
              <a:t>OS &amp; Framework Patching</a:t>
            </a:r>
          </a:p>
          <a:p>
            <a:endParaRPr lang="en-US" dirty="0"/>
          </a:p>
        </p:txBody>
      </p:sp>
    </p:spTree>
    <p:extLst>
      <p:ext uri="{BB962C8B-B14F-4D97-AF65-F5344CB8AC3E}">
        <p14:creationId xmlns:p14="http://schemas.microsoft.com/office/powerpoint/2010/main" val="422397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0244" y="3222882"/>
            <a:ext cx="625473" cy="9092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476107" y="981658"/>
                <a:ext cx="51713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𝑝𝑟</m:t>
                      </m:r>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𝑙𝑖𝑓𝑒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𝑑𝑒𝑣𝑒𝑙𝑜𝑝𝑚𝑒𝑛𝑡</m:t>
                      </m:r>
                    </m:oMath>
                  </m:oMathPara>
                </a14:m>
                <a:endParaRPr lang="en-US"/>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6"/>
                <a:stretch>
                  <a:fillRect l="-1178" t="-2222" r="-106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b="1" i="1">
                          <a:latin typeface="Cambria Math" panose="02040503050406030204" pitchFamily="18" charset="0"/>
                        </a:rPr>
                        <m:t>𝒑𝒂𝒕𝒄𝒉</m:t>
                      </m:r>
                      <m:r>
                        <a:rPr lang="en-US" i="1">
                          <a:latin typeface="Cambria Math" panose="02040503050406030204" pitchFamily="18" charset="0"/>
                        </a:rPr>
                        <m:t>=</m:t>
                      </m:r>
                      <m:r>
                        <a:rPr lang="en-US" b="1" i="1">
                          <a:latin typeface="Cambria Math" panose="02040503050406030204" pitchFamily="18" charset="0"/>
                        </a:rPr>
                        <m:t>𝒄𝒖𝒔𝒕</m:t>
                      </m:r>
                      <m:r>
                        <a:rPr lang="en-US" b="1" i="1">
                          <a:latin typeface="Cambria Math" panose="02040503050406030204" pitchFamily="18" charset="0"/>
                        </a:rPr>
                        <m:t> ∗</m:t>
                      </m:r>
                      <m:r>
                        <a:rPr lang="en-US" b="1" i="1">
                          <a:latin typeface="Cambria Math" panose="02040503050406030204" pitchFamily="18" charset="0"/>
                        </a:rPr>
                        <m:t>𝒂𝒑𝒑𝒔</m:t>
                      </m:r>
                      <m:r>
                        <a:rPr lang="en-US" b="1"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e>
                      </m:d>
                      <m:r>
                        <a:rPr lang="en-US" i="1">
                          <a:latin typeface="Cambria Math" panose="02040503050406030204" pitchFamily="18" charset="0"/>
                        </a:rPr>
                        <m:t>∗</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7"/>
                <a:stretch>
                  <a:fillRect l="-274" t="-6667" r="-914" b="-46667"/>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21351" y="139006"/>
            <a:ext cx="8294224" cy="863536"/>
            <a:chOff x="2021351" y="202173"/>
            <a:chExt cx="8294224" cy="863535"/>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350933"/>
              <a:chOff x="2021351" y="574733"/>
              <a:chExt cx="1576088" cy="350933"/>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8"/>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307777"/>
              </a:xfrm>
              <a:prstGeom prst="rect">
                <a:avLst/>
              </a:prstGeom>
              <a:noFill/>
            </p:spPr>
            <p:txBody>
              <a:bodyPr wrap="square" rtlCol="0">
                <a:spAutoFit/>
              </a:bodyPr>
              <a:lstStyle/>
              <a:p>
                <a:pPr algn="r"/>
                <a:r>
                  <a:rPr lang="en-US" sz="1400"/>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796959"/>
              <a:chOff x="3753808" y="254566"/>
              <a:chExt cx="1445323" cy="796959"/>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307777"/>
              </a:xfrm>
              <a:prstGeom prst="rect">
                <a:avLst/>
              </a:prstGeom>
              <a:noFill/>
            </p:spPr>
            <p:txBody>
              <a:bodyPr wrap="square" rtlCol="0">
                <a:spAutoFit/>
              </a:bodyPr>
              <a:lstStyle/>
              <a:p>
                <a:pPr algn="r"/>
                <a:r>
                  <a:rPr lang="en-US" sz="1400"/>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554622"/>
              <a:chOff x="5102739" y="472888"/>
              <a:chExt cx="1355887" cy="554622"/>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2"/>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307777"/>
              </a:xfrm>
              <a:prstGeom prst="rect">
                <a:avLst/>
              </a:prstGeom>
              <a:noFill/>
            </p:spPr>
            <p:txBody>
              <a:bodyPr wrap="square" rtlCol="0">
                <a:spAutoFit/>
              </a:bodyPr>
              <a:lstStyle/>
              <a:p>
                <a:pPr algn="r"/>
                <a:r>
                  <a:rPr lang="en-US" sz="1400"/>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07777"/>
              </a:xfrm>
              <a:prstGeom prst="rect">
                <a:avLst/>
              </a:prstGeom>
              <a:noFill/>
            </p:spPr>
            <p:txBody>
              <a:bodyPr wrap="square" rtlCol="0">
                <a:spAutoFit/>
              </a:bodyPr>
              <a:lstStyle/>
              <a:p>
                <a:pPr algn="r"/>
                <a:r>
                  <a:rPr lang="en-US" sz="1400"/>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4"/>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07777"/>
              </a:xfrm>
              <a:prstGeom prst="rect">
                <a:avLst/>
              </a:prstGeom>
              <a:noFill/>
            </p:spPr>
            <p:txBody>
              <a:bodyPr wrap="square" rtlCol="0">
                <a:spAutoFit/>
              </a:bodyPr>
              <a:lstStyle/>
              <a:p>
                <a:pPr algn="r"/>
                <a:r>
                  <a:rPr lang="en-US" sz="1400"/>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423507"/>
              <a:chOff x="6297267" y="533690"/>
              <a:chExt cx="1145744" cy="423507"/>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307777"/>
              </a:xfrm>
              <a:prstGeom prst="rect">
                <a:avLst/>
              </a:prstGeom>
              <a:noFill/>
            </p:spPr>
            <p:txBody>
              <a:bodyPr wrap="square" rtlCol="0">
                <a:spAutoFit/>
              </a:bodyPr>
              <a:lstStyle/>
              <a:p>
                <a:pPr algn="r"/>
                <a:r>
                  <a:rPr lang="en-US" sz="1400"/>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69332"/>
            </a:xfrm>
            <a:prstGeom prst="rect">
              <a:avLst/>
            </a:prstGeom>
            <a:noFill/>
          </p:spPr>
          <p:txBody>
            <a:bodyPr wrap="square" rtlCol="0">
              <a:spAutoFit/>
            </a:bodyPr>
            <a:lstStyle/>
            <a:p>
              <a:r>
                <a:rPr lang="en-US"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086454" y="4117717"/>
            <a:ext cx="8253429" cy="863535"/>
            <a:chOff x="2086454" y="4577125"/>
            <a:chExt cx="8253429"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2108"/>
                <a:chOff x="7120848" y="443526"/>
                <a:chExt cx="1175725" cy="59210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2107"/>
                <a:chOff x="8419466" y="443526"/>
                <a:chExt cx="1484079" cy="59210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2108"/>
                <a:chOff x="6297267" y="443526"/>
                <a:chExt cx="1060309" cy="59210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4" y="4586180"/>
              <a:ext cx="1998657" cy="338554"/>
            </a:xfrm>
            <a:prstGeom prst="rect">
              <a:avLst/>
            </a:prstGeom>
            <a:noFill/>
          </p:spPr>
          <p:txBody>
            <a:bodyPr wrap="square" rtlCol="0">
              <a:spAutoFit/>
            </a:bodyPr>
            <a:lstStyle/>
            <a:p>
              <a:r>
                <a:rPr lang="en-US" sz="1600" b="1" dirty="0"/>
                <a:t>Adventure Works</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095998" y="5027505"/>
            <a:ext cx="8243887" cy="868664"/>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2108"/>
                <a:chOff x="7120848" y="443526"/>
                <a:chExt cx="1175725" cy="59210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2107"/>
                <a:chOff x="8419466" y="443526"/>
                <a:chExt cx="1484079" cy="59210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2108"/>
                <a:chOff x="6297267" y="443526"/>
                <a:chExt cx="1060309" cy="59210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38554"/>
            </a:xfrm>
            <a:prstGeom prst="rect">
              <a:avLst/>
            </a:prstGeom>
            <a:noFill/>
          </p:spPr>
          <p:txBody>
            <a:bodyPr wrap="square" rtlCol="0">
              <a:spAutoFit/>
            </a:bodyPr>
            <a:lstStyle/>
            <a:p>
              <a:r>
                <a:rPr lang="en-US" sz="1600" b="1" dirty="0" err="1"/>
                <a:t>Fabrikam</a:t>
              </a:r>
              <a:endParaRPr lang="en-US" sz="1600" b="1" dirty="0"/>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292645" y="1976091"/>
            <a:ext cx="728707" cy="137198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05381" y="2729903"/>
            <a:ext cx="466307" cy="910251"/>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05382" y="3639695"/>
            <a:ext cx="478461" cy="459"/>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05382" y="3640154"/>
            <a:ext cx="490615" cy="90933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292644" y="3932233"/>
            <a:ext cx="803352" cy="152704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062147" y="2298133"/>
            <a:ext cx="8253428" cy="874088"/>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489498" cy="338554"/>
            </a:xfrm>
            <a:prstGeom prst="rect">
              <a:avLst/>
            </a:prstGeom>
            <a:noFill/>
          </p:spPr>
          <p:txBody>
            <a:bodyPr wrap="square" rtlCol="0">
              <a:spAutoFit/>
            </a:bodyPr>
            <a:lstStyle/>
            <a:p>
              <a:r>
                <a:rPr lang="en-US" sz="1600" b="1" dirty="0"/>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2"/>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2"/>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2"/>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2108"/>
                <a:chOff x="7120848" y="443526"/>
                <a:chExt cx="1175725" cy="59210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2107"/>
                <a:chOff x="8419466" y="443526"/>
                <a:chExt cx="1484079" cy="59210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4"/>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2108"/>
                <a:chOff x="6297267" y="443526"/>
                <a:chExt cx="1060309" cy="59210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074301" y="3207927"/>
            <a:ext cx="8253429" cy="863535"/>
            <a:chOff x="2074300" y="3667334"/>
            <a:chExt cx="8253429"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0" y="3667334"/>
              <a:ext cx="8253429" cy="863535"/>
              <a:chOff x="2062146" y="202173"/>
              <a:chExt cx="8253429"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6" y="211228"/>
                <a:ext cx="2064169" cy="338554"/>
              </a:xfrm>
              <a:prstGeom prst="rect">
                <a:avLst/>
              </a:prstGeom>
              <a:noFill/>
            </p:spPr>
            <p:txBody>
              <a:bodyPr wrap="square" rtlCol="0">
                <a:spAutoFit/>
              </a:bodyPr>
              <a:lstStyle/>
              <a:p>
                <a:r>
                  <a:rPr lang="en-US" sz="1600" b="1" dirty="0"/>
                  <a:t>Smart Hotel 360</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2108"/>
                <a:chOff x="7120848" y="443526"/>
                <a:chExt cx="1175725" cy="59210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2107"/>
                <a:chOff x="8419466" y="443526"/>
                <a:chExt cx="1484079" cy="59210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2108"/>
                <a:chOff x="6297267" y="443526"/>
                <a:chExt cx="1060309" cy="59210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062146" y="1458297"/>
            <a:ext cx="8253429" cy="863534"/>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38554"/>
            </a:xfrm>
            <a:prstGeom prst="rect">
              <a:avLst/>
            </a:prstGeom>
            <a:noFill/>
          </p:spPr>
          <p:txBody>
            <a:bodyPr wrap="square" rtlCol="0">
              <a:spAutoFit/>
            </a:bodyPr>
            <a:lstStyle/>
            <a:p>
              <a:r>
                <a:rPr lang="en-US" sz="1600" b="1" dirty="0"/>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2108"/>
                <a:chOff x="7120848" y="443526"/>
                <a:chExt cx="1175725" cy="59210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2107"/>
                <a:chOff x="8419466" y="443526"/>
                <a:chExt cx="1484079" cy="59210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2108"/>
                <a:chOff x="6297267" y="443526"/>
                <a:chExt cx="1060309" cy="59210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79098" y="2387547"/>
            <a:ext cx="623889" cy="369332"/>
          </a:xfrm>
          <a:prstGeom prst="rect">
            <a:avLst/>
          </a:prstGeom>
        </p:spPr>
        <p:txBody>
          <a:bodyPr wrap="none">
            <a:spAutoFit/>
          </a:bodyPr>
          <a:lstStyle/>
          <a:p>
            <a:r>
              <a:rPr lang="en-US"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901-ACED-4DF7-A79E-46F1ACA61575}"/>
              </a:ext>
            </a:extLst>
          </p:cNvPr>
          <p:cNvSpPr>
            <a:spLocks noGrp="1"/>
          </p:cNvSpPr>
          <p:nvPr>
            <p:ph type="title"/>
          </p:nvPr>
        </p:nvSpPr>
        <p:spPr/>
        <p:txBody>
          <a:bodyPr/>
          <a:lstStyle/>
          <a:p>
            <a:r>
              <a:rPr lang="en-US"/>
              <a:t>Image Tagging </a:t>
            </a:r>
          </a:p>
        </p:txBody>
      </p:sp>
      <p:sp>
        <p:nvSpPr>
          <p:cNvPr id="4" name="Text Placeholder 3">
            <a:extLst>
              <a:ext uri="{FF2B5EF4-FFF2-40B4-BE49-F238E27FC236}">
                <a16:creationId xmlns:a16="http://schemas.microsoft.com/office/drawing/2014/main" id="{BC4A5221-D3D5-4A18-AB2A-9E5337ECFF3C}"/>
              </a:ext>
            </a:extLst>
          </p:cNvPr>
          <p:cNvSpPr>
            <a:spLocks noGrp="1"/>
          </p:cNvSpPr>
          <p:nvPr>
            <p:ph type="body" idx="1"/>
          </p:nvPr>
        </p:nvSpPr>
        <p:spPr/>
        <p:txBody>
          <a:bodyPr/>
          <a:lstStyle/>
          <a:p>
            <a:r>
              <a:rPr lang="en-US"/>
              <a:t>Why stable tagging can create instability </a:t>
            </a:r>
          </a:p>
        </p:txBody>
      </p:sp>
    </p:spTree>
    <p:extLst>
      <p:ext uri="{BB962C8B-B14F-4D97-AF65-F5344CB8AC3E}">
        <p14:creationId xmlns:p14="http://schemas.microsoft.com/office/powerpoint/2010/main" val="246624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A098B2-5B6D-4D00-A75B-6CB820463C42}"/>
              </a:ext>
            </a:extLst>
          </p:cNvPr>
          <p:cNvSpPr/>
          <p:nvPr/>
        </p:nvSpPr>
        <p:spPr bwMode="auto">
          <a:xfrm>
            <a:off x="4303151" y="2711768"/>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5" name="Table 304">
            <a:extLst>
              <a:ext uri="{FF2B5EF4-FFF2-40B4-BE49-F238E27FC236}">
                <a16:creationId xmlns:a16="http://schemas.microsoft.com/office/drawing/2014/main" id="{A5A5B2C1-E647-4643-ACB2-F7FD617A0440}"/>
              </a:ext>
            </a:extLst>
          </p:cNvPr>
          <p:cNvGraphicFramePr>
            <a:graphicFrameLocks noGrp="1"/>
          </p:cNvGraphicFramePr>
          <p:nvPr>
            <p:extLst/>
          </p:nvPr>
        </p:nvGraphicFramePr>
        <p:xfrm>
          <a:off x="5897247" y="3373937"/>
          <a:ext cx="730728" cy="1635138"/>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r h="272523">
                <a:tc>
                  <a:txBody>
                    <a:bodyPr/>
                    <a:lstStyle/>
                    <a:p>
                      <a:r>
                        <a:rPr lang="en-US" sz="1200"/>
                        <a:t>3rp</a:t>
                      </a:r>
                    </a:p>
                  </a:txBody>
                  <a:tcPr marL="89643" marR="89643" marT="44821" marB="44821"/>
                </a:tc>
                <a:extLst>
                  <a:ext uri="{0D108BD9-81ED-4DB2-BD59-A6C34878D82A}">
                    <a16:rowId xmlns:a16="http://schemas.microsoft.com/office/drawing/2014/main" val="2269208606"/>
                  </a:ext>
                </a:extLst>
              </a:tr>
              <a:tr h="272523">
                <a:tc>
                  <a:txBody>
                    <a:bodyPr/>
                    <a:lstStyle/>
                    <a:p>
                      <a:r>
                        <a:rPr lang="en-US" sz="1200"/>
                        <a:t>1n4</a:t>
                      </a:r>
                    </a:p>
                  </a:txBody>
                  <a:tcPr marL="89643" marR="89643" marT="44821" marB="44821"/>
                </a:tc>
                <a:extLst>
                  <a:ext uri="{0D108BD9-81ED-4DB2-BD59-A6C34878D82A}">
                    <a16:rowId xmlns:a16="http://schemas.microsoft.com/office/drawing/2014/main" val="834801983"/>
                  </a:ext>
                </a:extLst>
              </a:tr>
            </a:tbl>
          </a:graphicData>
        </a:graphic>
      </p:graphicFrame>
      <p:sp>
        <p:nvSpPr>
          <p:cNvPr id="16" name="Rectangle 15">
            <a:extLst>
              <a:ext uri="{FF2B5EF4-FFF2-40B4-BE49-F238E27FC236}">
                <a16:creationId xmlns:a16="http://schemas.microsoft.com/office/drawing/2014/main" id="{C672FFA9-23ED-4727-9F9D-5273F2A75402}"/>
              </a:ext>
            </a:extLst>
          </p:cNvPr>
          <p:cNvSpPr/>
          <p:nvPr/>
        </p:nvSpPr>
        <p:spPr bwMode="auto">
          <a:xfrm>
            <a:off x="74645" y="1920257"/>
            <a:ext cx="2613521" cy="2548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images</a:t>
            </a:r>
          </a:p>
          <a:p>
            <a:pPr defTabSz="1218966">
              <a:defRPr/>
            </a:pPr>
            <a:r>
              <a:rPr lang="en-US" sz="1176" b="1" kern="0" dirty="0">
                <a:solidFill>
                  <a:schemeClr val="bg1"/>
                </a:solidFill>
                <a:latin typeface="Consolas" panose="020B0609020204030204" pitchFamily="49" charset="0"/>
              </a:rPr>
              <a:t>  REPOSITORY  TAG DIGEST</a:t>
            </a:r>
          </a:p>
          <a:p>
            <a:pPr defTabSz="1218966">
              <a:defRPr/>
            </a:pPr>
            <a:r>
              <a:rPr lang="en-US" sz="1176" b="1" kern="0" dirty="0">
                <a:solidFill>
                  <a:schemeClr val="bg1"/>
                </a:solidFill>
                <a:latin typeface="Consolas" panose="020B0609020204030204" pitchFamily="49" charset="0"/>
              </a:rPr>
              <a:t>  web         1   91e</a:t>
            </a:r>
          </a:p>
          <a:p>
            <a:pPr defTabSz="1218966">
              <a:defRPr/>
            </a:pPr>
            <a:r>
              <a:rPr lang="en-US" sz="1176" b="1" kern="0" dirty="0">
                <a:solidFill>
                  <a:schemeClr val="bg1"/>
                </a:solidFill>
                <a:latin typeface="Consolas" panose="020B0609020204030204" pitchFamily="49" charset="0"/>
              </a:rPr>
              <a:t>  quotes      1   u82</a:t>
            </a:r>
          </a:p>
          <a:p>
            <a:pPr defTabSz="1218966">
              <a:defRPr/>
            </a:pPr>
            <a:r>
              <a:rPr lang="en-US" sz="1176" b="1" kern="0" dirty="0">
                <a:solidFill>
                  <a:schemeClr val="bg1"/>
                </a:solidFill>
                <a:latin typeface="Consolas" panose="020B0609020204030204" pitchFamily="49" charset="0"/>
              </a:rPr>
              <a:t>  important   1   2re</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D1ED3A11-A016-4B1C-B3C8-FEE71253CA53}"/>
              </a:ext>
            </a:extLst>
          </p:cNvPr>
          <p:cNvSpPr/>
          <p:nvPr/>
        </p:nvSpPr>
        <p:spPr bwMode="auto">
          <a:xfrm>
            <a:off x="67036" y="4504737"/>
            <a:ext cx="2627491" cy="2062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images</a:t>
            </a:r>
          </a:p>
          <a:p>
            <a:pPr defTabSz="1218966">
              <a:defRPr/>
            </a:pPr>
            <a:r>
              <a:rPr lang="en-US" sz="1176" b="1" kern="0" dirty="0">
                <a:solidFill>
                  <a:schemeClr val="bg1"/>
                </a:solidFill>
                <a:latin typeface="Consolas" panose="020B0609020204030204" pitchFamily="49" charset="0"/>
              </a:rPr>
              <a:t>  REPOSITORY  TAG DIGEST</a:t>
            </a:r>
          </a:p>
          <a:p>
            <a:pPr defTabSz="1218966">
              <a:defRPr/>
            </a:pPr>
            <a:r>
              <a:rPr lang="en-US" sz="1176" b="1" kern="0" dirty="0">
                <a:solidFill>
                  <a:schemeClr val="bg1"/>
                </a:solidFill>
                <a:latin typeface="Consolas" panose="020B0609020204030204" pitchFamily="49" charset="0"/>
              </a:rPr>
              <a:t>  quotes      1   3rp</a:t>
            </a:r>
          </a:p>
          <a:p>
            <a:pPr defTabSz="1218966">
              <a:defRPr/>
            </a:pPr>
            <a:r>
              <a:rPr lang="en-US" sz="1176" b="1" kern="0" dirty="0">
                <a:solidFill>
                  <a:schemeClr val="bg1"/>
                </a:solidFill>
                <a:latin typeface="Consolas" panose="020B0609020204030204" pitchFamily="49" charset="0"/>
              </a:rPr>
              <a:t>  important   1   1n4</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388706"/>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137846"/>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1563" name="Group 1562"/>
          <p:cNvGrpSpPr/>
          <p:nvPr/>
        </p:nvGrpSpPr>
        <p:grpSpPr>
          <a:xfrm>
            <a:off x="10071282" y="1540673"/>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87" kern="0" dirty="0">
                  <a:latin typeface="Calibri"/>
                </a:rPr>
                <a:t>digest: 2re</a:t>
              </a:r>
            </a:p>
          </p:txBody>
        </p:sp>
      </p:grpSp>
      <p:grpSp>
        <p:nvGrpSpPr>
          <p:cNvPr id="1599" name="Group 1598"/>
          <p:cNvGrpSpPr/>
          <p:nvPr/>
        </p:nvGrpSpPr>
        <p:grpSpPr>
          <a:xfrm>
            <a:off x="10071282" y="731956"/>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chemeClr val="bg1"/>
                  </a:solidFill>
                  <a:latin typeface="Calibri"/>
                </a:rPr>
                <a:t>web:1</a:t>
              </a:r>
            </a:p>
            <a:p>
              <a:pPr algn="ctr" defTabSz="1218966">
                <a:defRPr/>
              </a:pPr>
              <a:r>
                <a:rPr lang="en-US" sz="687" kern="0">
                  <a:solidFill>
                    <a:schemeClr val="bg1"/>
                  </a:solidFill>
                  <a:latin typeface="Calibri"/>
                </a:rPr>
                <a:t>digest: 91e</a:t>
              </a:r>
            </a:p>
          </p:txBody>
        </p:sp>
      </p:grpSp>
      <p:grpSp>
        <p:nvGrpSpPr>
          <p:cNvPr id="1527" name="Group 1526"/>
          <p:cNvGrpSpPr/>
          <p:nvPr/>
        </p:nvGrpSpPr>
        <p:grpSpPr>
          <a:xfrm>
            <a:off x="10793567" y="1137846"/>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87" kern="0" dirty="0">
                  <a:latin typeface="Calibri"/>
                </a:rPr>
                <a:t>digest: u82</a:t>
              </a:r>
            </a:p>
          </p:txBody>
        </p:sp>
      </p:grpSp>
      <p:grpSp>
        <p:nvGrpSpPr>
          <p:cNvPr id="1653" name="Group 1652"/>
          <p:cNvGrpSpPr/>
          <p:nvPr/>
        </p:nvGrpSpPr>
        <p:grpSpPr>
          <a:xfrm>
            <a:off x="10793567" y="731956"/>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1540122"/>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089734"/>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2443008"/>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2845833"/>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2443008"/>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2845284"/>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3790761"/>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4539902"/>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784" kern="0" dirty="0">
                  <a:solidFill>
                    <a:srgbClr val="353535"/>
                  </a:solidFill>
                  <a:latin typeface="Calibri"/>
                </a:rPr>
                <a:t>digest: </a:t>
              </a:r>
              <a:r>
                <a:rPr lang="en-US" sz="700" kern="0" dirty="0">
                  <a:solidFill>
                    <a:srgbClr val="353535"/>
                  </a:solidFill>
                  <a:latin typeface="Calibri"/>
                </a:rPr>
                <a:t>1n4</a:t>
              </a:r>
              <a:endParaRPr lang="en-US" sz="784" kern="0" dirty="0">
                <a:solidFill>
                  <a:srgbClr val="353535"/>
                </a:solidFill>
                <a:latin typeface="Calibri"/>
              </a:endParaRP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134012"/>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784" kern="0" dirty="0">
                  <a:solidFill>
                    <a:srgbClr val="353535"/>
                  </a:solidFill>
                  <a:latin typeface="Calibri"/>
                </a:rPr>
                <a:t>digest: 3rp</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4539902"/>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784" kern="0" dirty="0">
                  <a:solidFill>
                    <a:srgbClr val="353535"/>
                  </a:solidFill>
                  <a:latin typeface="Calibri"/>
                </a:rPr>
                <a:t>digest: </a:t>
              </a:r>
              <a:r>
                <a:rPr lang="en-US" sz="700" kern="0" dirty="0">
                  <a:solidFill>
                    <a:srgbClr val="353535"/>
                  </a:solidFill>
                  <a:latin typeface="Calibri"/>
                </a:rPr>
                <a:t>1n4</a:t>
              </a:r>
              <a:endParaRPr lang="en-US" sz="784" kern="0" dirty="0">
                <a:solidFill>
                  <a:srgbClr val="353535"/>
                </a:solidFill>
                <a:latin typeface="Calibri"/>
              </a:endParaRP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134012"/>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784" kern="0" dirty="0">
                  <a:solidFill>
                    <a:srgbClr val="353535"/>
                  </a:solidFill>
                  <a:latin typeface="Calibri"/>
                </a:rPr>
                <a:t>digest: 3rp</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92720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75476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2627520"/>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245508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4327837"/>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155403"/>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388706"/>
            <a:ext cx="836059" cy="503545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112884"/>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353"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2556636"/>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1783133" y="779913"/>
            <a:ext cx="2295950"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a:stCxn id="5" idx="0"/>
          </p:cNvCxnSpPr>
          <p:nvPr/>
        </p:nvCxnSpPr>
        <p:spPr>
          <a:xfrm>
            <a:off x="4079083" y="1337077"/>
            <a:ext cx="3110232"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128067"/>
            <a:ext cx="75621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3" y="545423"/>
            <a:ext cx="716976" cy="236100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246451"/>
            <a:ext cx="724213" cy="65998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40111" y="1986508"/>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3" y="2906431"/>
            <a:ext cx="731451" cy="104104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186929"/>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018437"/>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3895635"/>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ext uri="{D42A27DB-BD31-4B8C-83A1-F6EECF244321}">
                <p14:modId xmlns:p14="http://schemas.microsoft.com/office/powerpoint/2010/main" val="689519738"/>
              </p:ext>
            </p:extLst>
          </p:nvPr>
        </p:nvGraphicFramePr>
        <p:xfrm>
          <a:off x="4402729" y="3376061"/>
          <a:ext cx="1050370" cy="1090092"/>
        </p:xfrm>
        <a:graphic>
          <a:graphicData uri="http://schemas.openxmlformats.org/drawingml/2006/table">
            <a:tbl>
              <a:tblPr firstRow="1" bandRow="1">
                <a:tableStyleId>{5C22544A-7EE6-4342-B048-85BDC9FD1C3A}</a:tableStyleId>
              </a:tblPr>
              <a:tblGrid>
                <a:gridCol w="105037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3373937"/>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099" y="3781177"/>
            <a:ext cx="43778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099" y="4052413"/>
            <a:ext cx="43778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427" y="4323649"/>
            <a:ext cx="47445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D9F5759A-D1A2-47BB-9375-87E933183C02}"/>
              </a:ext>
            </a:extLst>
          </p:cNvPr>
          <p:cNvCxnSpPr>
            <a:cxnSpLocks/>
          </p:cNvCxnSpPr>
          <p:nvPr/>
        </p:nvCxnSpPr>
        <p:spPr>
          <a:xfrm>
            <a:off x="5459462" y="4070748"/>
            <a:ext cx="431422" cy="53010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62D297D-AB5D-4D6E-80FD-E095A31511B6}"/>
              </a:ext>
            </a:extLst>
          </p:cNvPr>
          <p:cNvCxnSpPr>
            <a:cxnSpLocks/>
          </p:cNvCxnSpPr>
          <p:nvPr/>
        </p:nvCxnSpPr>
        <p:spPr>
          <a:xfrm>
            <a:off x="5439216" y="4323649"/>
            <a:ext cx="458031" cy="53275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CCC7533-F8E2-4DD3-A8C7-67AA8541FCA0}"/>
              </a:ext>
            </a:extLst>
          </p:cNvPr>
          <p:cNvCxnSpPr>
            <a:cxnSpLocks/>
            <a:stCxn id="314" idx="3"/>
            <a:endCxn id="313" idx="1"/>
          </p:cNvCxnSpPr>
          <p:nvPr/>
        </p:nvCxnSpPr>
        <p:spPr>
          <a:xfrm flipV="1">
            <a:off x="6424639" y="1559441"/>
            <a:ext cx="3604856" cy="335373"/>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B4C8FA0-8CDA-44CA-85EA-8ED7CA0FA170}"/>
              </a:ext>
            </a:extLst>
          </p:cNvPr>
          <p:cNvCxnSpPr>
            <a:cxnSpLocks/>
            <a:stCxn id="314" idx="3"/>
            <a:endCxn id="312" idx="1"/>
          </p:cNvCxnSpPr>
          <p:nvPr/>
        </p:nvCxnSpPr>
        <p:spPr>
          <a:xfrm>
            <a:off x="6424639" y="1894814"/>
            <a:ext cx="3617275" cy="266425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B1FF294A-6259-4DEA-BCA1-D0A2B99DEDA7}"/>
              </a:ext>
            </a:extLst>
          </p:cNvPr>
          <p:cNvCxnSpPr>
            <a:cxnSpLocks/>
            <a:stCxn id="314" idx="3"/>
          </p:cNvCxnSpPr>
          <p:nvPr/>
        </p:nvCxnSpPr>
        <p:spPr>
          <a:xfrm>
            <a:off x="6424639" y="1894814"/>
            <a:ext cx="63005" cy="2021192"/>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E1FCB45-C92C-4160-A693-41FE2666E1FB}"/>
              </a:ext>
            </a:extLst>
          </p:cNvPr>
          <p:cNvGrpSpPr/>
          <p:nvPr/>
        </p:nvGrpSpPr>
        <p:grpSpPr>
          <a:xfrm>
            <a:off x="4128689" y="1134387"/>
            <a:ext cx="7475465" cy="3853112"/>
            <a:chOff x="4211476" y="864286"/>
            <a:chExt cx="7625364" cy="3930375"/>
          </a:xfrm>
        </p:grpSpPr>
        <p:sp>
          <p:nvSpPr>
            <p:cNvPr id="14" name="Rectangle 13">
              <a:extLst>
                <a:ext uri="{FF2B5EF4-FFF2-40B4-BE49-F238E27FC236}">
                  <a16:creationId xmlns:a16="http://schemas.microsoft.com/office/drawing/2014/main" id="{7E7809D4-446D-413D-9EEE-FB4B1F3B9E98}"/>
                </a:ext>
              </a:extLst>
            </p:cNvPr>
            <p:cNvSpPr/>
            <p:nvPr/>
          </p:nvSpPr>
          <p:spPr bwMode="auto">
            <a:xfrm>
              <a:off x="7362514" y="4501197"/>
              <a:ext cx="630802" cy="22872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71EFC3F0-D736-4417-B15C-6C32571B204E}"/>
                </a:ext>
              </a:extLst>
            </p:cNvPr>
            <p:cNvSpPr/>
            <p:nvPr/>
          </p:nvSpPr>
          <p:spPr bwMode="auto">
            <a:xfrm>
              <a:off x="10243274" y="3924059"/>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FC04E054-88C0-4AF7-877C-7683B3C0D758}"/>
                </a:ext>
              </a:extLst>
            </p:cNvPr>
            <p:cNvSpPr/>
            <p:nvPr/>
          </p:nvSpPr>
          <p:spPr bwMode="auto">
            <a:xfrm>
              <a:off x="10230606" y="864286"/>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1341BEC5-B081-441A-A294-B2C7342D8A4E}"/>
                </a:ext>
              </a:extLst>
            </p:cNvPr>
            <p:cNvSpPr/>
            <p:nvPr/>
          </p:nvSpPr>
          <p:spPr bwMode="auto">
            <a:xfrm>
              <a:off x="4211476" y="1209850"/>
              <a:ext cx="2341989" cy="860222"/>
            </a:xfrm>
            <a:prstGeom prst="rect">
              <a:avLst/>
            </a:prstGeom>
            <a:solidFill>
              <a:srgbClr val="FF6600"/>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r>
                <a:rPr lang="en-US" sz="1568" dirty="0">
                  <a:solidFill>
                    <a:sysClr val="windowText" lastClr="000000"/>
                  </a:solidFill>
                  <a:ea typeface="Segoe UI" pitchFamily="34" charset="0"/>
                  <a:cs typeface="Segoe UI" pitchFamily="34" charset="0"/>
                </a:rPr>
                <a:t>quotes &amp; important are in inconsistent states</a:t>
              </a:r>
            </a:p>
          </p:txBody>
        </p:sp>
        <p:sp>
          <p:nvSpPr>
            <p:cNvPr id="323" name="Rectangle 322">
              <a:extLst>
                <a:ext uri="{FF2B5EF4-FFF2-40B4-BE49-F238E27FC236}">
                  <a16:creationId xmlns:a16="http://schemas.microsoft.com/office/drawing/2014/main" id="{A405BEB1-7641-4AD4-BC66-1A2DD1743EE2}"/>
                </a:ext>
              </a:extLst>
            </p:cNvPr>
            <p:cNvSpPr/>
            <p:nvPr/>
          </p:nvSpPr>
          <p:spPr bwMode="auto">
            <a:xfrm>
              <a:off x="4474808" y="3701686"/>
              <a:ext cx="2314241" cy="10929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6" name="Straight Arrow Connector 325">
            <a:extLst>
              <a:ext uri="{FF2B5EF4-FFF2-40B4-BE49-F238E27FC236}">
                <a16:creationId xmlns:a16="http://schemas.microsoft.com/office/drawing/2014/main" id="{F3B289A2-4976-4970-A6AD-5B5E60215BD7}"/>
              </a:ext>
            </a:extLst>
          </p:cNvPr>
          <p:cNvCxnSpPr>
            <a:cxnSpLocks/>
            <a:stCxn id="314" idx="3"/>
          </p:cNvCxnSpPr>
          <p:nvPr/>
        </p:nvCxnSpPr>
        <p:spPr>
          <a:xfrm>
            <a:off x="6424639" y="1894814"/>
            <a:ext cx="789145" cy="280380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2" name="Rectangle 751">
            <a:extLst>
              <a:ext uri="{FF2B5EF4-FFF2-40B4-BE49-F238E27FC236}">
                <a16:creationId xmlns:a16="http://schemas.microsoft.com/office/drawing/2014/main" id="{6AB66E0E-4384-48CD-B67C-6AA8CFD61357}"/>
              </a:ext>
            </a:extLst>
          </p:cNvPr>
          <p:cNvSpPr/>
          <p:nvPr/>
        </p:nvSpPr>
        <p:spPr>
          <a:xfrm>
            <a:off x="1636053" y="6077705"/>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3rp</a:t>
            </a:r>
          </a:p>
        </p:txBody>
      </p:sp>
      <p:sp>
        <p:nvSpPr>
          <p:cNvPr id="753" name="Rectangle 752">
            <a:extLst>
              <a:ext uri="{FF2B5EF4-FFF2-40B4-BE49-F238E27FC236}">
                <a16:creationId xmlns:a16="http://schemas.microsoft.com/office/drawing/2014/main" id="{8D357217-AAF9-4370-9D61-2C053D6FCD5E}"/>
              </a:ext>
            </a:extLst>
          </p:cNvPr>
          <p:cNvSpPr/>
          <p:nvPr/>
        </p:nvSpPr>
        <p:spPr>
          <a:xfrm>
            <a:off x="1640310" y="6229396"/>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491" kern="0" dirty="0">
                <a:latin typeface="Calibri"/>
              </a:rPr>
              <a:t>digest: 1n4</a:t>
            </a:r>
          </a:p>
        </p:txBody>
      </p:sp>
      <p:sp>
        <p:nvSpPr>
          <p:cNvPr id="316" name="Oval 315">
            <a:extLst>
              <a:ext uri="{FF2B5EF4-FFF2-40B4-BE49-F238E27FC236}">
                <a16:creationId xmlns:a16="http://schemas.microsoft.com/office/drawing/2014/main" id="{875E9468-3F05-44AB-9665-3C146C379210}"/>
              </a:ext>
            </a:extLst>
          </p:cNvPr>
          <p:cNvSpPr/>
          <p:nvPr/>
        </p:nvSpPr>
        <p:spPr>
          <a:xfrm>
            <a:off x="128916" y="177944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337553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1710008" y="81018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097475"/>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2364" y="2759916"/>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2366" y="276172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2365" y="276172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747" name="Rectangle 746">
            <a:extLst>
              <a:ext uri="{FF2B5EF4-FFF2-40B4-BE49-F238E27FC236}">
                <a16:creationId xmlns:a16="http://schemas.microsoft.com/office/drawing/2014/main" id="{8FB01D48-A3B0-464E-8AC1-C40FAE12038B}"/>
              </a:ext>
            </a:extLst>
          </p:cNvPr>
          <p:cNvSpPr/>
          <p:nvPr/>
        </p:nvSpPr>
        <p:spPr>
          <a:xfrm>
            <a:off x="5538250" y="2761721"/>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87" kern="0" dirty="0">
                <a:latin typeface="Calibri"/>
              </a:rPr>
              <a:t>digest: 1n4</a:t>
            </a:r>
          </a:p>
        </p:txBody>
      </p:sp>
      <p:sp>
        <p:nvSpPr>
          <p:cNvPr id="748" name="Rectangle 747">
            <a:extLst>
              <a:ext uri="{FF2B5EF4-FFF2-40B4-BE49-F238E27FC236}">
                <a16:creationId xmlns:a16="http://schemas.microsoft.com/office/drawing/2014/main" id="{500DF5E9-4292-42BF-806E-AF9E161A257B}"/>
              </a:ext>
            </a:extLst>
          </p:cNvPr>
          <p:cNvSpPr/>
          <p:nvPr/>
        </p:nvSpPr>
        <p:spPr>
          <a:xfrm>
            <a:off x="5544754" y="2759916"/>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3rp</a:t>
            </a:r>
          </a:p>
        </p:txBody>
      </p:sp>
      <p:sp>
        <p:nvSpPr>
          <p:cNvPr id="731" name="Rectangle 730">
            <a:extLst>
              <a:ext uri="{FF2B5EF4-FFF2-40B4-BE49-F238E27FC236}">
                <a16:creationId xmlns:a16="http://schemas.microsoft.com/office/drawing/2014/main" id="{5E696055-1FB0-4FA8-ACFB-4B986261FDB2}"/>
              </a:ext>
            </a:extLst>
          </p:cNvPr>
          <p:cNvSpPr/>
          <p:nvPr/>
        </p:nvSpPr>
        <p:spPr>
          <a:xfrm>
            <a:off x="5542084" y="2759910"/>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387340" y="2745614"/>
            <a:ext cx="657669"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03732" y="2240600"/>
            <a:ext cx="1145281" cy="1145281"/>
          </a:xfrm>
          <a:prstGeom prst="rect">
            <a:avLst/>
          </a:prstGeom>
        </p:spPr>
      </p:pic>
      <p:sp>
        <p:nvSpPr>
          <p:cNvPr id="325" name="Oval 324">
            <a:extLst>
              <a:ext uri="{FF2B5EF4-FFF2-40B4-BE49-F238E27FC236}">
                <a16:creationId xmlns:a16="http://schemas.microsoft.com/office/drawing/2014/main" id="{57A77CFE-B6CE-4E02-9C83-8D0B0A5F3263}"/>
              </a:ext>
            </a:extLst>
          </p:cNvPr>
          <p:cNvSpPr/>
          <p:nvPr/>
        </p:nvSpPr>
        <p:spPr>
          <a:xfrm>
            <a:off x="129872" y="443508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7" name="Oval 326">
            <a:extLst>
              <a:ext uri="{FF2B5EF4-FFF2-40B4-BE49-F238E27FC236}">
                <a16:creationId xmlns:a16="http://schemas.microsoft.com/office/drawing/2014/main" id="{53C16B66-67FF-41F5-B218-176C328EC636}"/>
              </a:ext>
            </a:extLst>
          </p:cNvPr>
          <p:cNvSpPr/>
          <p:nvPr/>
        </p:nvSpPr>
        <p:spPr>
          <a:xfrm>
            <a:off x="4923534" y="398548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260524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9</a:t>
            </a:r>
          </a:p>
        </p:txBody>
      </p:sp>
    </p:spTree>
    <p:extLst>
      <p:ext uri="{BB962C8B-B14F-4D97-AF65-F5344CB8AC3E}">
        <p14:creationId xmlns:p14="http://schemas.microsoft.com/office/powerpoint/2010/main" val="306585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wipe(up)">
                                      <p:cBhvr>
                                        <p:cTn id="26" dur="500"/>
                                        <p:tgtEl>
                                          <p:spTgt spid="16">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wipe(up)">
                                      <p:cBhvr>
                                        <p:cTn id="29" dur="500"/>
                                        <p:tgtEl>
                                          <p:spTgt spid="16">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wipe(up)">
                                      <p:cBhvr>
                                        <p:cTn id="32" dur="500"/>
                                        <p:tgtEl>
                                          <p:spTgt spid="16">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wipe(up)">
                                      <p:cBhvr>
                                        <p:cTn id="35" dur="500"/>
                                        <p:tgtEl>
                                          <p:spTgt spid="16">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left)">
                                      <p:cBhvr>
                                        <p:cTn id="39" dur="500"/>
                                        <p:tgtEl>
                                          <p:spTgt spid="16">
                                            <p:txEl>
                                              <p:pRg st="10" end="10"/>
                                            </p:txEl>
                                          </p:spTgt>
                                        </p:tgtEl>
                                      </p:cBhvr>
                                    </p:animEffect>
                                  </p:childTnLst>
                                </p:cTn>
                              </p:par>
                            </p:childTnLst>
                          </p:cTn>
                        </p:par>
                        <p:par>
                          <p:cTn id="40" fill="hold">
                            <p:stCondLst>
                              <p:cond delay="3000"/>
                            </p:stCondLst>
                            <p:childTnLst>
                              <p:par>
                                <p:cTn id="41" presetID="10" presetClass="entr" presetSubtype="0" fill="hold" grpId="1" nodeType="afterEffect">
                                  <p:stCondLst>
                                    <p:cond delay="0"/>
                                  </p:stCondLst>
                                  <p:childTnLst>
                                    <p:set>
                                      <p:cBhvr>
                                        <p:cTn id="42" dur="1" fill="hold">
                                          <p:stCondLst>
                                            <p:cond delay="0"/>
                                          </p:stCondLst>
                                        </p:cTn>
                                        <p:tgtEl>
                                          <p:spTgt spid="757"/>
                                        </p:tgtEl>
                                        <p:attrNameLst>
                                          <p:attrName>style.visibility</p:attrName>
                                        </p:attrNameLst>
                                      </p:cBhvr>
                                      <p:to>
                                        <p:strVal val="visible"/>
                                      </p:to>
                                    </p:set>
                                    <p:animEffect transition="in" filter="fade">
                                      <p:cBhvr>
                                        <p:cTn id="43" dur="500"/>
                                        <p:tgtEl>
                                          <p:spTgt spid="757"/>
                                        </p:tgtEl>
                                      </p:cBhvr>
                                    </p:animEffect>
                                  </p:childTnLst>
                                </p:cTn>
                              </p:par>
                              <p:par>
                                <p:cTn id="44" presetID="42" presetClass="path" presetSubtype="0" accel="50000" decel="50000" fill="hold" grpId="0" nodeType="withEffect">
                                  <p:stCondLst>
                                    <p:cond delay="0"/>
                                  </p:stCondLst>
                                  <p:childTnLst>
                                    <p:animMotion origin="layout" path="M 2.08333E-7 2.22222E-6 L 0.32253 -0.16528 " pathEditMode="relative" rAng="0" ptsTypes="AA">
                                      <p:cBhvr>
                                        <p:cTn id="45" dur="2000" fill="hold"/>
                                        <p:tgtEl>
                                          <p:spTgt spid="757"/>
                                        </p:tgtEl>
                                        <p:attrNameLst>
                                          <p:attrName>ppt_x</p:attrName>
                                          <p:attrName>ppt_y</p:attrName>
                                        </p:attrNameLst>
                                      </p:cBhvr>
                                      <p:rCtr x="16120" y="-8264"/>
                                    </p:animMotion>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6">
                                            <p:txEl>
                                              <p:pRg st="11" end="11"/>
                                            </p:txEl>
                                          </p:spTgt>
                                        </p:tgtEl>
                                        <p:attrNameLst>
                                          <p:attrName>style.visibility</p:attrName>
                                        </p:attrNameLst>
                                      </p:cBhvr>
                                      <p:to>
                                        <p:strVal val="visible"/>
                                      </p:to>
                                    </p:set>
                                    <p:animEffect transition="in" filter="wipe(left)">
                                      <p:cBhvr>
                                        <p:cTn id="49" dur="500"/>
                                        <p:tgtEl>
                                          <p:spTgt spid="16">
                                            <p:txEl>
                                              <p:pRg st="11" end="11"/>
                                            </p:txEl>
                                          </p:spTgt>
                                        </p:tgtEl>
                                      </p:cBhvr>
                                    </p:animEffect>
                                  </p:childTnLst>
                                </p:cTn>
                              </p:par>
                            </p:childTnLst>
                          </p:cTn>
                        </p:par>
                        <p:par>
                          <p:cTn id="50" fill="hold">
                            <p:stCondLst>
                              <p:cond delay="5500"/>
                            </p:stCondLst>
                            <p:childTnLst>
                              <p:par>
                                <p:cTn id="51" presetID="10" presetClass="entr" presetSubtype="0" fill="hold" grpId="1" nodeType="afterEffect">
                                  <p:stCondLst>
                                    <p:cond delay="0"/>
                                  </p:stCondLst>
                                  <p:childTnLst>
                                    <p:set>
                                      <p:cBhvr>
                                        <p:cTn id="52" dur="1" fill="hold">
                                          <p:stCondLst>
                                            <p:cond delay="0"/>
                                          </p:stCondLst>
                                        </p:cTn>
                                        <p:tgtEl>
                                          <p:spTgt spid="756"/>
                                        </p:tgtEl>
                                        <p:attrNameLst>
                                          <p:attrName>style.visibility</p:attrName>
                                        </p:attrNameLst>
                                      </p:cBhvr>
                                      <p:to>
                                        <p:strVal val="visible"/>
                                      </p:to>
                                    </p:set>
                                    <p:animEffect transition="in" filter="fade">
                                      <p:cBhvr>
                                        <p:cTn id="53" dur="500"/>
                                        <p:tgtEl>
                                          <p:spTgt spid="756"/>
                                        </p:tgtEl>
                                      </p:cBhvr>
                                    </p:animEffect>
                                  </p:childTnLst>
                                </p:cTn>
                              </p:par>
                              <p:par>
                                <p:cTn id="54" presetID="42" presetClass="path" presetSubtype="0" accel="50000" decel="50000" fill="hold" grpId="0" nodeType="withEffect">
                                  <p:stCondLst>
                                    <p:cond delay="0"/>
                                  </p:stCondLst>
                                  <p:childTnLst>
                                    <p:animMotion origin="layout" path="M -2.29167E-6 -1.85185E-6 L 0.3211 -0.1831 " pathEditMode="relative" rAng="0" ptsTypes="AA">
                                      <p:cBhvr>
                                        <p:cTn id="55" dur="2000" fill="hold"/>
                                        <p:tgtEl>
                                          <p:spTgt spid="756"/>
                                        </p:tgtEl>
                                        <p:attrNameLst>
                                          <p:attrName>ppt_x</p:attrName>
                                          <p:attrName>ppt_y</p:attrName>
                                        </p:attrNameLst>
                                      </p:cBhvr>
                                      <p:rCtr x="16055" y="-9167"/>
                                    </p:animMotion>
                                  </p:childTnLst>
                                </p:cTn>
                              </p:par>
                            </p:childTnLst>
                          </p:cTn>
                        </p:par>
                        <p:par>
                          <p:cTn id="56" fill="hold">
                            <p:stCondLst>
                              <p:cond delay="7500"/>
                            </p:stCondLst>
                            <p:childTnLst>
                              <p:par>
                                <p:cTn id="57" presetID="22" presetClass="entr" presetSubtype="8" fill="hold" nodeType="afterEffect">
                                  <p:stCondLst>
                                    <p:cond delay="0"/>
                                  </p:stCondLst>
                                  <p:childTnLst>
                                    <p:set>
                                      <p:cBhvr>
                                        <p:cTn id="58" dur="1" fill="hold">
                                          <p:stCondLst>
                                            <p:cond delay="0"/>
                                          </p:stCondLst>
                                        </p:cTn>
                                        <p:tgtEl>
                                          <p:spTgt spid="16">
                                            <p:txEl>
                                              <p:pRg st="12" end="12"/>
                                            </p:txEl>
                                          </p:spTgt>
                                        </p:tgtEl>
                                        <p:attrNameLst>
                                          <p:attrName>style.visibility</p:attrName>
                                        </p:attrNameLst>
                                      </p:cBhvr>
                                      <p:to>
                                        <p:strVal val="visible"/>
                                      </p:to>
                                    </p:set>
                                    <p:animEffect transition="in" filter="wipe(left)">
                                      <p:cBhvr>
                                        <p:cTn id="59" dur="500"/>
                                        <p:tgtEl>
                                          <p:spTgt spid="16">
                                            <p:txEl>
                                              <p:pRg st="12" end="12"/>
                                            </p:txEl>
                                          </p:spTgt>
                                        </p:tgtEl>
                                      </p:cBhvr>
                                    </p:animEffect>
                                  </p:childTnLst>
                                </p:cTn>
                              </p:par>
                            </p:childTnLst>
                          </p:cTn>
                        </p:par>
                        <p:par>
                          <p:cTn id="60" fill="hold">
                            <p:stCondLst>
                              <p:cond delay="8000"/>
                            </p:stCondLst>
                            <p:childTnLst>
                              <p:par>
                                <p:cTn id="61" presetID="10" presetClass="entr" presetSubtype="0" fill="hold" grpId="1" nodeType="afterEffect">
                                  <p:stCondLst>
                                    <p:cond delay="0"/>
                                  </p:stCondLst>
                                  <p:childTnLst>
                                    <p:set>
                                      <p:cBhvr>
                                        <p:cTn id="62" dur="1" fill="hold">
                                          <p:stCondLst>
                                            <p:cond delay="0"/>
                                          </p:stCondLst>
                                        </p:cTn>
                                        <p:tgtEl>
                                          <p:spTgt spid="754"/>
                                        </p:tgtEl>
                                        <p:attrNameLst>
                                          <p:attrName>style.visibility</p:attrName>
                                        </p:attrNameLst>
                                      </p:cBhvr>
                                      <p:to>
                                        <p:strVal val="visible"/>
                                      </p:to>
                                    </p:set>
                                    <p:animEffect transition="in" filter="fade">
                                      <p:cBhvr>
                                        <p:cTn id="63" dur="500"/>
                                        <p:tgtEl>
                                          <p:spTgt spid="754"/>
                                        </p:tgtEl>
                                      </p:cBhvr>
                                    </p:animEffect>
                                  </p:childTnLst>
                                </p:cTn>
                              </p:par>
                              <p:par>
                                <p:cTn id="64" presetID="42" presetClass="path" presetSubtype="0" accel="50000" decel="50000" fill="hold" grpId="0" nodeType="withEffect">
                                  <p:stCondLst>
                                    <p:cond delay="0"/>
                                  </p:stCondLst>
                                  <p:childTnLst>
                                    <p:animMotion origin="layout" path="M -2.29167E-6 1.11111E-6 L 0.3211 -0.20764 " pathEditMode="relative" rAng="0" ptsTypes="AA">
                                      <p:cBhvr>
                                        <p:cTn id="65" dur="2000" fill="hold"/>
                                        <p:tgtEl>
                                          <p:spTgt spid="754"/>
                                        </p:tgtEl>
                                        <p:attrNameLst>
                                          <p:attrName>ppt_x</p:attrName>
                                          <p:attrName>ppt_y</p:attrName>
                                        </p:attrNameLst>
                                      </p:cBhvr>
                                      <p:rCtr x="16055" y="-10394"/>
                                    </p:animMotion>
                                  </p:childTnLst>
                                </p:cTn>
                              </p:par>
                            </p:childTnLst>
                          </p:cTn>
                        </p:par>
                        <p:par>
                          <p:cTn id="66" fill="hold">
                            <p:stCondLst>
                              <p:cond delay="10000"/>
                            </p:stCondLst>
                            <p:childTnLst>
                              <p:par>
                                <p:cTn id="67" presetID="22" presetClass="entr" presetSubtype="1"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10500"/>
                            </p:stCondLst>
                            <p:childTnLst>
                              <p:par>
                                <p:cTn id="71" presetID="22"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7"/>
                                        </p:tgtEl>
                                        <p:attrNameLst>
                                          <p:attrName>style.visibility</p:attrName>
                                        </p:attrNameLst>
                                      </p:cBhvr>
                                      <p:to>
                                        <p:strVal val="visible"/>
                                      </p:to>
                                    </p:set>
                                    <p:animEffect transition="in" filter="fade">
                                      <p:cBhvr>
                                        <p:cTn id="76" dur="500"/>
                                        <p:tgtEl>
                                          <p:spTgt spid="317"/>
                                        </p:tgtEl>
                                      </p:cBhvr>
                                    </p:animEffect>
                                  </p:childTnLst>
                                </p:cTn>
                              </p:par>
                              <p:par>
                                <p:cTn id="77" presetID="22" presetClass="entr" presetSubtype="1"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up)">
                                      <p:cBhvr>
                                        <p:cTn id="79" dur="500"/>
                                        <p:tgtEl>
                                          <p:spTgt spid="298"/>
                                        </p:tgtEl>
                                      </p:cBhvr>
                                    </p:animEffect>
                                  </p:childTnLst>
                                </p:cTn>
                              </p:par>
                              <p:par>
                                <p:cTn id="80" presetID="22" presetClass="entr" presetSubtype="8" fill="hold" nodeType="withEffect">
                                  <p:stCondLst>
                                    <p:cond delay="0"/>
                                  </p:stCondLst>
                                  <p:childTnLst>
                                    <p:set>
                                      <p:cBhvr>
                                        <p:cTn id="81" dur="1" fill="hold">
                                          <p:stCondLst>
                                            <p:cond delay="0"/>
                                          </p:stCondLst>
                                        </p:cTn>
                                        <p:tgtEl>
                                          <p:spTgt spid="299"/>
                                        </p:tgtEl>
                                        <p:attrNameLst>
                                          <p:attrName>style.visibility</p:attrName>
                                        </p:attrNameLst>
                                      </p:cBhvr>
                                      <p:to>
                                        <p:strVal val="visible"/>
                                      </p:to>
                                    </p:set>
                                    <p:animEffect transition="in" filter="wipe(left)">
                                      <p:cBhvr>
                                        <p:cTn id="82" dur="500"/>
                                        <p:tgtEl>
                                          <p:spTgt spid="299"/>
                                        </p:tgtEl>
                                      </p:cBhvr>
                                    </p:animEffect>
                                  </p:childTnLst>
                                </p:cTn>
                              </p:par>
                              <p:par>
                                <p:cTn id="83" presetID="22" presetClass="entr" presetSubtype="8" fill="hold" nodeType="withEffect">
                                  <p:stCondLst>
                                    <p:cond delay="0"/>
                                  </p:stCondLst>
                                  <p:childTnLst>
                                    <p:set>
                                      <p:cBhvr>
                                        <p:cTn id="84" dur="1" fill="hold">
                                          <p:stCondLst>
                                            <p:cond delay="0"/>
                                          </p:stCondLst>
                                        </p:cTn>
                                        <p:tgtEl>
                                          <p:spTgt spid="303"/>
                                        </p:tgtEl>
                                        <p:attrNameLst>
                                          <p:attrName>style.visibility</p:attrName>
                                        </p:attrNameLst>
                                      </p:cBhvr>
                                      <p:to>
                                        <p:strVal val="visible"/>
                                      </p:to>
                                    </p:set>
                                    <p:animEffect transition="in" filter="wipe(left)">
                                      <p:cBhvr>
                                        <p:cTn id="85" dur="500"/>
                                        <p:tgtEl>
                                          <p:spTgt spid="303"/>
                                        </p:tgtEl>
                                      </p:cBhvr>
                                    </p:animEffect>
                                  </p:childTnLst>
                                </p:cTn>
                              </p:par>
                              <p:par>
                                <p:cTn id="86" presetID="22" presetClass="entr" presetSubtype="8" fill="hold" nodeType="withEffect">
                                  <p:stCondLst>
                                    <p:cond delay="0"/>
                                  </p:stCondLst>
                                  <p:childTnLst>
                                    <p:set>
                                      <p:cBhvr>
                                        <p:cTn id="87" dur="1" fill="hold">
                                          <p:stCondLst>
                                            <p:cond delay="0"/>
                                          </p:stCondLst>
                                        </p:cTn>
                                        <p:tgtEl>
                                          <p:spTgt spid="304"/>
                                        </p:tgtEl>
                                        <p:attrNameLst>
                                          <p:attrName>style.visibility</p:attrName>
                                        </p:attrNameLst>
                                      </p:cBhvr>
                                      <p:to>
                                        <p:strVal val="visible"/>
                                      </p:to>
                                    </p:set>
                                    <p:animEffect transition="in" filter="wipe(left)">
                                      <p:cBhvr>
                                        <p:cTn id="88" dur="500"/>
                                        <p:tgtEl>
                                          <p:spTgt spid="3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fade">
                                      <p:cBhvr>
                                        <p:cTn id="96" dur="500"/>
                                        <p:tgtEl>
                                          <p:spTgt spid="31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30"/>
                                        </p:tgtEl>
                                        <p:attrNameLst>
                                          <p:attrName>style.visibility</p:attrName>
                                        </p:attrNameLst>
                                      </p:cBhvr>
                                      <p:to>
                                        <p:strVal val="visible"/>
                                      </p:to>
                                    </p:set>
                                    <p:animEffect transition="in" filter="fade">
                                      <p:cBhvr>
                                        <p:cTn id="104" dur="500"/>
                                        <p:tgtEl>
                                          <p:spTgt spid="73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4.58333E-6 1.48148E-6 L -4.58333E-6 0.47292 " pathEditMode="relative" rAng="0" ptsTypes="AA">
                                      <p:cBhvr>
                                        <p:cTn id="107" dur="2000" fill="hold"/>
                                        <p:tgtEl>
                                          <p:spTgt spid="730"/>
                                        </p:tgtEl>
                                        <p:attrNameLst>
                                          <p:attrName>ppt_x</p:attrName>
                                          <p:attrName>ppt_y</p:attrName>
                                        </p:attrNameLst>
                                      </p:cBhvr>
                                      <p:rCtr x="0" y="23634"/>
                                    </p:animMotion>
                                  </p:childTnLst>
                                </p:cTn>
                              </p:par>
                              <p:par>
                                <p:cTn id="108" presetID="10" presetClass="entr" presetSubtype="0" fill="hold" grpId="0" nodeType="withEffect">
                                  <p:stCondLst>
                                    <p:cond delay="0"/>
                                  </p:stCondLst>
                                  <p:childTnLst>
                                    <p:set>
                                      <p:cBhvr>
                                        <p:cTn id="109" dur="1" fill="hold">
                                          <p:stCondLst>
                                            <p:cond delay="0"/>
                                          </p:stCondLst>
                                        </p:cTn>
                                        <p:tgtEl>
                                          <p:spTgt spid="322"/>
                                        </p:tgtEl>
                                        <p:attrNameLst>
                                          <p:attrName>style.visibility</p:attrName>
                                        </p:attrNameLst>
                                      </p:cBhvr>
                                      <p:to>
                                        <p:strVal val="visible"/>
                                      </p:to>
                                    </p:set>
                                    <p:animEffect transition="in" filter="fade">
                                      <p:cBhvr>
                                        <p:cTn id="110" dur="500"/>
                                        <p:tgtEl>
                                          <p:spTgt spid="3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734"/>
                                        </p:tgtEl>
                                        <p:attrNameLst>
                                          <p:attrName>style.visibility</p:attrName>
                                        </p:attrNameLst>
                                      </p:cBhvr>
                                      <p:to>
                                        <p:strVal val="visible"/>
                                      </p:to>
                                    </p:set>
                                    <p:animEffect transition="in" filter="wipe(down)">
                                      <p:cBhvr>
                                        <p:cTn id="115" dur="500"/>
                                        <p:tgtEl>
                                          <p:spTgt spid="7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par>
                                <p:cTn id="119" presetID="22" presetClass="entr" presetSubtype="4" fill="hold" nodeType="withEffect">
                                  <p:stCondLst>
                                    <p:cond delay="0"/>
                                  </p:stCondLst>
                                  <p:childTnLst>
                                    <p:set>
                                      <p:cBhvr>
                                        <p:cTn id="120" dur="1" fill="hold">
                                          <p:stCondLst>
                                            <p:cond delay="0"/>
                                          </p:stCondLst>
                                        </p:cTn>
                                        <p:tgtEl>
                                          <p:spTgt spid="737"/>
                                        </p:tgtEl>
                                        <p:attrNameLst>
                                          <p:attrName>style.visibility</p:attrName>
                                        </p:attrNameLst>
                                      </p:cBhvr>
                                      <p:to>
                                        <p:strVal val="visible"/>
                                      </p:to>
                                    </p:set>
                                    <p:animEffect transition="in" filter="wipe(down)">
                                      <p:cBhvr>
                                        <p:cTn id="121" dur="500"/>
                                        <p:tgtEl>
                                          <p:spTgt spid="737"/>
                                        </p:tgtEl>
                                      </p:cBhvr>
                                    </p:animEffect>
                                  </p:childTnLst>
                                </p:cTn>
                              </p:par>
                              <p:par>
                                <p:cTn id="122" presetID="42" presetClass="path" presetSubtype="0" accel="50000" decel="50000" fill="hold" grpId="0" nodeType="withEffect">
                                  <p:stCondLst>
                                    <p:cond delay="0"/>
                                  </p:stCondLst>
                                  <p:childTnLst>
                                    <p:animMotion origin="layout" path="M 4.16667E-6 0 L 0.26718 -0.24954 " pathEditMode="relative" rAng="0" ptsTypes="AA">
                                      <p:cBhvr>
                                        <p:cTn id="123" dur="2000" fill="hold"/>
                                        <p:tgtEl>
                                          <p:spTgt spid="731"/>
                                        </p:tgtEl>
                                        <p:attrNameLst>
                                          <p:attrName>ppt_x</p:attrName>
                                          <p:attrName>ppt_y</p:attrName>
                                        </p:attrNameLst>
                                      </p:cBhvr>
                                      <p:rCtr x="13359" y="-12477"/>
                                    </p:animMotion>
                                  </p:childTnLst>
                                </p:cTn>
                              </p:par>
                              <p:par>
                                <p:cTn id="124" presetID="10" presetClass="entr" presetSubtype="0" fill="hold" nodeType="withEffect">
                                  <p:stCondLst>
                                    <p:cond delay="2000"/>
                                  </p:stCondLst>
                                  <p:childTnLst>
                                    <p:set>
                                      <p:cBhvr>
                                        <p:cTn id="125" dur="1" fill="hold">
                                          <p:stCondLst>
                                            <p:cond delay="0"/>
                                          </p:stCondLst>
                                        </p:cTn>
                                        <p:tgtEl>
                                          <p:spTgt spid="1599"/>
                                        </p:tgtEl>
                                        <p:attrNameLst>
                                          <p:attrName>style.visibility</p:attrName>
                                        </p:attrNameLst>
                                      </p:cBhvr>
                                      <p:to>
                                        <p:strVal val="visible"/>
                                      </p:to>
                                    </p:set>
                                    <p:animEffect transition="in" filter="fade">
                                      <p:cBhvr>
                                        <p:cTn id="126" dur="500"/>
                                        <p:tgtEl>
                                          <p:spTgt spid="1599"/>
                                        </p:tgtEl>
                                      </p:cBhvr>
                                    </p:animEffect>
                                  </p:childTnLst>
                                </p:cTn>
                              </p:par>
                              <p:par>
                                <p:cTn id="127" presetID="10" presetClass="entr" presetSubtype="0" fill="hold" nodeType="withEffect">
                                  <p:stCondLst>
                                    <p:cond delay="2300"/>
                                  </p:stCondLst>
                                  <p:childTnLst>
                                    <p:set>
                                      <p:cBhvr>
                                        <p:cTn id="128" dur="1" fill="hold">
                                          <p:stCondLst>
                                            <p:cond delay="0"/>
                                          </p:stCondLst>
                                        </p:cTn>
                                        <p:tgtEl>
                                          <p:spTgt spid="1653"/>
                                        </p:tgtEl>
                                        <p:attrNameLst>
                                          <p:attrName>style.visibility</p:attrName>
                                        </p:attrNameLst>
                                      </p:cBhvr>
                                      <p:to>
                                        <p:strVal val="visible"/>
                                      </p:to>
                                    </p:set>
                                    <p:animEffect transition="in" filter="fade">
                                      <p:cBhvr>
                                        <p:cTn id="129" dur="500"/>
                                        <p:tgtEl>
                                          <p:spTgt spid="1653"/>
                                        </p:tgtEl>
                                      </p:cBhvr>
                                    </p:animEffect>
                                  </p:childTnLst>
                                </p:cTn>
                              </p:par>
                              <p:par>
                                <p:cTn id="130" presetID="10" presetClass="entr" presetSubtype="0" fill="hold" nodeType="withEffect">
                                  <p:stCondLst>
                                    <p:cond delay="2600"/>
                                  </p:stCondLst>
                                  <p:childTnLst>
                                    <p:set>
                                      <p:cBhvr>
                                        <p:cTn id="131" dur="1" fill="hold">
                                          <p:stCondLst>
                                            <p:cond delay="0"/>
                                          </p:stCondLst>
                                        </p:cTn>
                                        <p:tgtEl>
                                          <p:spTgt spid="1509"/>
                                        </p:tgtEl>
                                        <p:attrNameLst>
                                          <p:attrName>style.visibility</p:attrName>
                                        </p:attrNameLst>
                                      </p:cBhvr>
                                      <p:to>
                                        <p:strVal val="visible"/>
                                      </p:to>
                                    </p:set>
                                    <p:animEffect transition="in" filter="fade">
                                      <p:cBhvr>
                                        <p:cTn id="132" dur="500"/>
                                        <p:tgtEl>
                                          <p:spTgt spid="1509"/>
                                        </p:tgtEl>
                                      </p:cBhvr>
                                    </p:animEffect>
                                  </p:childTnLst>
                                </p:cTn>
                              </p:par>
                              <p:par>
                                <p:cTn id="133" presetID="42" presetClass="path" presetSubtype="0" accel="50000" decel="50000" fill="hold" grpId="0" nodeType="withEffect">
                                  <p:stCondLst>
                                    <p:cond delay="400"/>
                                  </p:stCondLst>
                                  <p:childTnLst>
                                    <p:animMotion origin="layout" path="M 4.16667E-6 0 L 0.30403 -0.24907 " pathEditMode="relative" rAng="0" ptsTypes="AA">
                                      <p:cBhvr>
                                        <p:cTn id="134" dur="2000" fill="hold"/>
                                        <p:tgtEl>
                                          <p:spTgt spid="732"/>
                                        </p:tgtEl>
                                        <p:attrNameLst>
                                          <p:attrName>ppt_x</p:attrName>
                                          <p:attrName>ppt_y</p:attrName>
                                        </p:attrNameLst>
                                      </p:cBhvr>
                                      <p:rCtr x="15195" y="-12454"/>
                                    </p:animMotion>
                                  </p:childTnLst>
                                </p:cTn>
                              </p:par>
                              <p:par>
                                <p:cTn id="135" presetID="10" presetClass="entr" presetSubtype="0" fill="hold" nodeType="withEffect">
                                  <p:stCondLst>
                                    <p:cond delay="2400"/>
                                  </p:stCondLst>
                                  <p:childTnLst>
                                    <p:set>
                                      <p:cBhvr>
                                        <p:cTn id="136" dur="1" fill="hold">
                                          <p:stCondLst>
                                            <p:cond delay="0"/>
                                          </p:stCondLst>
                                        </p:cTn>
                                        <p:tgtEl>
                                          <p:spTgt spid="1527"/>
                                        </p:tgtEl>
                                        <p:attrNameLst>
                                          <p:attrName>style.visibility</p:attrName>
                                        </p:attrNameLst>
                                      </p:cBhvr>
                                      <p:to>
                                        <p:strVal val="visible"/>
                                      </p:to>
                                    </p:set>
                                    <p:animEffect transition="in" filter="fade">
                                      <p:cBhvr>
                                        <p:cTn id="137" dur="500"/>
                                        <p:tgtEl>
                                          <p:spTgt spid="1527"/>
                                        </p:tgtEl>
                                      </p:cBhvr>
                                    </p:animEffect>
                                  </p:childTnLst>
                                </p:cTn>
                              </p:par>
                              <p:par>
                                <p:cTn id="138" presetID="42" presetClass="path" presetSubtype="0" accel="50000" decel="50000" fill="hold" grpId="0" nodeType="withEffect">
                                  <p:stCondLst>
                                    <p:cond delay="1000"/>
                                  </p:stCondLst>
                                  <p:childTnLst>
                                    <p:animMotion origin="layout" path="M 4.16667E-6 0 L 0.26601 -0.21528 " pathEditMode="relative" rAng="0" ptsTypes="AA">
                                      <p:cBhvr>
                                        <p:cTn id="139" dur="2000" fill="hold"/>
                                        <p:tgtEl>
                                          <p:spTgt spid="733"/>
                                        </p:tgtEl>
                                        <p:attrNameLst>
                                          <p:attrName>ppt_x</p:attrName>
                                          <p:attrName>ppt_y</p:attrName>
                                        </p:attrNameLst>
                                      </p:cBhvr>
                                      <p:rCtr x="13294" y="-10764"/>
                                    </p:animMotion>
                                  </p:childTnLst>
                                </p:cTn>
                              </p:par>
                              <p:par>
                                <p:cTn id="140" presetID="10" presetClass="entr" presetSubtype="0" fill="hold" nodeType="withEffect">
                                  <p:stCondLst>
                                    <p:cond delay="3000"/>
                                  </p:stCondLst>
                                  <p:childTnLst>
                                    <p:set>
                                      <p:cBhvr>
                                        <p:cTn id="141" dur="1" fill="hold">
                                          <p:stCondLst>
                                            <p:cond delay="0"/>
                                          </p:stCondLst>
                                        </p:cTn>
                                        <p:tgtEl>
                                          <p:spTgt spid="1563"/>
                                        </p:tgtEl>
                                        <p:attrNameLst>
                                          <p:attrName>style.visibility</p:attrName>
                                        </p:attrNameLst>
                                      </p:cBhvr>
                                      <p:to>
                                        <p:strVal val="visible"/>
                                      </p:to>
                                    </p:set>
                                    <p:animEffect transition="in" filter="fade">
                                      <p:cBhvr>
                                        <p:cTn id="142" dur="500"/>
                                        <p:tgtEl>
                                          <p:spTgt spid="1563"/>
                                        </p:tgtEl>
                                      </p:cBhvr>
                                    </p:animEffect>
                                  </p:childTnLst>
                                </p:cTn>
                              </p:par>
                              <p:par>
                                <p:cTn id="143" presetID="10" presetClass="entr" presetSubtype="0" fill="hold" nodeType="withEffect">
                                  <p:stCondLst>
                                    <p:cond delay="3200"/>
                                  </p:stCondLst>
                                  <p:childTnLst>
                                    <p:set>
                                      <p:cBhvr>
                                        <p:cTn id="144" dur="1" fill="hold">
                                          <p:stCondLst>
                                            <p:cond delay="0"/>
                                          </p:stCondLst>
                                        </p:cTn>
                                        <p:tgtEl>
                                          <p:spTgt spid="465"/>
                                        </p:tgtEl>
                                        <p:attrNameLst>
                                          <p:attrName>style.visibility</p:attrName>
                                        </p:attrNameLst>
                                      </p:cBhvr>
                                      <p:to>
                                        <p:strVal val="visible"/>
                                      </p:to>
                                    </p:set>
                                    <p:animEffect transition="in" filter="fade">
                                      <p:cBhvr>
                                        <p:cTn id="145" dur="500"/>
                                        <p:tgtEl>
                                          <p:spTgt spid="465"/>
                                        </p:tgtEl>
                                      </p:cBhvr>
                                    </p:animEffect>
                                  </p:childTnLst>
                                </p:cTn>
                              </p:par>
                              <p:par>
                                <p:cTn id="146" presetID="42" presetClass="path" presetSubtype="0" accel="50000" decel="50000" fill="hold" grpId="0" nodeType="withEffect">
                                  <p:stCondLst>
                                    <p:cond delay="400"/>
                                  </p:stCondLst>
                                  <p:childTnLst>
                                    <p:animMotion origin="layout" path="M 4.16667E-6 0 L 0.2664 -0.00139 " pathEditMode="relative" rAng="0" ptsTypes="AA">
                                      <p:cBhvr>
                                        <p:cTn id="147" dur="2000" fill="hold"/>
                                        <p:tgtEl>
                                          <p:spTgt spid="740"/>
                                        </p:tgtEl>
                                        <p:attrNameLst>
                                          <p:attrName>ppt_x</p:attrName>
                                          <p:attrName>ppt_y</p:attrName>
                                        </p:attrNameLst>
                                      </p:cBhvr>
                                      <p:rCtr x="13320" y="-69"/>
                                    </p:animMotion>
                                  </p:childTnLst>
                                </p:cTn>
                              </p:par>
                              <p:par>
                                <p:cTn id="148" presetID="10" presetClass="entr" presetSubtype="0" fill="hold" nodeType="withEffect">
                                  <p:stCondLst>
                                    <p:cond delay="2200"/>
                                  </p:stCondLst>
                                  <p:childTnLst>
                                    <p:set>
                                      <p:cBhvr>
                                        <p:cTn id="149" dur="1" fill="hold">
                                          <p:stCondLst>
                                            <p:cond delay="0"/>
                                          </p:stCondLst>
                                        </p:cTn>
                                        <p:tgtEl>
                                          <p:spTgt spid="488"/>
                                        </p:tgtEl>
                                        <p:attrNameLst>
                                          <p:attrName>style.visibility</p:attrName>
                                        </p:attrNameLst>
                                      </p:cBhvr>
                                      <p:to>
                                        <p:strVal val="visible"/>
                                      </p:to>
                                    </p:set>
                                    <p:animEffect transition="in" filter="fade">
                                      <p:cBhvr>
                                        <p:cTn id="150" dur="500"/>
                                        <p:tgtEl>
                                          <p:spTgt spid="488"/>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42"/>
                                        </p:tgtEl>
                                        <p:attrNameLst>
                                          <p:attrName>style.visibility</p:attrName>
                                        </p:attrNameLst>
                                      </p:cBhvr>
                                      <p:to>
                                        <p:strVal val="visible"/>
                                      </p:to>
                                    </p:set>
                                    <p:animEffect transition="in" filter="fade">
                                      <p:cBhvr>
                                        <p:cTn id="153" dur="500"/>
                                        <p:tgtEl>
                                          <p:spTgt spid="542"/>
                                        </p:tgtEl>
                                      </p:cBhvr>
                                    </p:animEffect>
                                  </p:childTnLst>
                                </p:cTn>
                              </p:par>
                              <p:par>
                                <p:cTn id="154" presetID="42" presetClass="path" presetSubtype="0" accel="50000" decel="50000" fill="hold" grpId="0" nodeType="withEffect">
                                  <p:stCondLst>
                                    <p:cond delay="1000"/>
                                  </p:stCondLst>
                                  <p:childTnLst>
                                    <p:animMotion origin="layout" path="M 4.16667E-6 0 L 0.26601 0.03194 " pathEditMode="relative" rAng="0" ptsTypes="AA">
                                      <p:cBhvr>
                                        <p:cTn id="155" dur="2000" fill="hold"/>
                                        <p:tgtEl>
                                          <p:spTgt spid="741"/>
                                        </p:tgtEl>
                                        <p:attrNameLst>
                                          <p:attrName>ppt_x</p:attrName>
                                          <p:attrName>ppt_y</p:attrName>
                                        </p:attrNameLst>
                                      </p:cBhvr>
                                      <p:rCtr x="13294" y="1597"/>
                                    </p:animMotion>
                                  </p:childTnLst>
                                </p:cTn>
                              </p:par>
                              <p:par>
                                <p:cTn id="156" presetID="10" presetClass="entr" presetSubtype="0" fill="hold" nodeType="withEffect">
                                  <p:stCondLst>
                                    <p:cond delay="3000"/>
                                  </p:stCondLst>
                                  <p:childTnLst>
                                    <p:set>
                                      <p:cBhvr>
                                        <p:cTn id="157" dur="1" fill="hold">
                                          <p:stCondLst>
                                            <p:cond delay="0"/>
                                          </p:stCondLst>
                                        </p:cTn>
                                        <p:tgtEl>
                                          <p:spTgt spid="506"/>
                                        </p:tgtEl>
                                        <p:attrNameLst>
                                          <p:attrName>style.visibility</p:attrName>
                                        </p:attrNameLst>
                                      </p:cBhvr>
                                      <p:to>
                                        <p:strVal val="visible"/>
                                      </p:to>
                                    </p:set>
                                    <p:animEffect transition="in" filter="fade">
                                      <p:cBhvr>
                                        <p:cTn id="158" dur="500"/>
                                        <p:tgtEl>
                                          <p:spTgt spid="506"/>
                                        </p:tgtEl>
                                      </p:cBhvr>
                                    </p:animEffect>
                                  </p:childTnLst>
                                </p:cTn>
                              </p:par>
                              <p:par>
                                <p:cTn id="159" presetID="10" presetClass="entr" presetSubtype="0" fill="hold" nodeType="withEffect">
                                  <p:stCondLst>
                                    <p:cond delay="3100"/>
                                  </p:stCondLst>
                                  <p:childTnLst>
                                    <p:set>
                                      <p:cBhvr>
                                        <p:cTn id="160" dur="1" fill="hold">
                                          <p:stCondLst>
                                            <p:cond delay="0"/>
                                          </p:stCondLst>
                                        </p:cTn>
                                        <p:tgtEl>
                                          <p:spTgt spid="578"/>
                                        </p:tgtEl>
                                        <p:attrNameLst>
                                          <p:attrName>style.visibility</p:attrName>
                                        </p:attrNameLst>
                                      </p:cBhvr>
                                      <p:to>
                                        <p:strVal val="visible"/>
                                      </p:to>
                                    </p:set>
                                    <p:animEffect transition="in" filter="fade">
                                      <p:cBhvr>
                                        <p:cTn id="161" dur="500"/>
                                        <p:tgtEl>
                                          <p:spTgt spid="57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8" fill="hold" nodeType="clickEffect">
                                  <p:stCondLst>
                                    <p:cond delay="0"/>
                                  </p:stCondLst>
                                  <p:childTnLst>
                                    <p:animEffect transition="out" filter="wipe(left)">
                                      <p:cBhvr>
                                        <p:cTn id="165" dur="500"/>
                                        <p:tgtEl>
                                          <p:spTgt spid="7"/>
                                        </p:tgtEl>
                                      </p:cBhvr>
                                    </p:animEffect>
                                    <p:set>
                                      <p:cBhvr>
                                        <p:cTn id="166" dur="1" fill="hold">
                                          <p:stCondLst>
                                            <p:cond delay="499"/>
                                          </p:stCondLst>
                                        </p:cTn>
                                        <p:tgtEl>
                                          <p:spTgt spid="7"/>
                                        </p:tgtEl>
                                        <p:attrNameLst>
                                          <p:attrName>style.visibility</p:attrName>
                                        </p:attrNameLst>
                                      </p:cBhvr>
                                      <p:to>
                                        <p:strVal val="hidden"/>
                                      </p:to>
                                    </p:set>
                                  </p:childTnLst>
                                </p:cTn>
                              </p:par>
                              <p:par>
                                <p:cTn id="167" presetID="22" presetClass="exit" presetSubtype="4" fill="hold" nodeType="withEffect">
                                  <p:stCondLst>
                                    <p:cond delay="0"/>
                                  </p:stCondLst>
                                  <p:childTnLst>
                                    <p:animEffect transition="out" filter="wipe(down)">
                                      <p:cBhvr>
                                        <p:cTn id="168" dur="500"/>
                                        <p:tgtEl>
                                          <p:spTgt spid="734"/>
                                        </p:tgtEl>
                                      </p:cBhvr>
                                    </p:animEffect>
                                    <p:set>
                                      <p:cBhvr>
                                        <p:cTn id="169" dur="1" fill="hold">
                                          <p:stCondLst>
                                            <p:cond delay="499"/>
                                          </p:stCondLst>
                                        </p:cTn>
                                        <p:tgtEl>
                                          <p:spTgt spid="734"/>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737"/>
                                        </p:tgtEl>
                                      </p:cBhvr>
                                    </p:animEffect>
                                    <p:set>
                                      <p:cBhvr>
                                        <p:cTn id="172" dur="1" fill="hold">
                                          <p:stCondLst>
                                            <p:cond delay="499"/>
                                          </p:stCondLst>
                                        </p:cTn>
                                        <p:tgtEl>
                                          <p:spTgt spid="737"/>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5"/>
                                        </p:tgtEl>
                                      </p:cBhvr>
                                    </p:animEffect>
                                    <p:set>
                                      <p:cBhvr>
                                        <p:cTn id="175" dur="1" fill="hold">
                                          <p:stCondLst>
                                            <p:cond delay="499"/>
                                          </p:stCondLst>
                                        </p:cTn>
                                        <p:tgtEl>
                                          <p:spTgt spid="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17"/>
                                        </p:tgtEl>
                                      </p:cBhvr>
                                    </p:animEffect>
                                    <p:set>
                                      <p:cBhvr>
                                        <p:cTn id="178" dur="1" fill="hold">
                                          <p:stCondLst>
                                            <p:cond delay="499"/>
                                          </p:stCondLst>
                                        </p:cTn>
                                        <p:tgtEl>
                                          <p:spTgt spid="317"/>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19"/>
                                        </p:tgtEl>
                                      </p:cBhvr>
                                    </p:animEffect>
                                    <p:set>
                                      <p:cBhvr>
                                        <p:cTn id="181" dur="1" fill="hold">
                                          <p:stCondLst>
                                            <p:cond delay="499"/>
                                          </p:stCondLst>
                                        </p:cTn>
                                        <p:tgtEl>
                                          <p:spTgt spid="31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58">
                                            <p:bg/>
                                          </p:spTgt>
                                        </p:tgtEl>
                                        <p:attrNameLst>
                                          <p:attrName>style.visibility</p:attrName>
                                        </p:attrNameLst>
                                      </p:cBhvr>
                                      <p:to>
                                        <p:strVal val="visible"/>
                                      </p:to>
                                    </p:set>
                                    <p:animEffect transition="in" filter="fade">
                                      <p:cBhvr>
                                        <p:cTn id="186" dur="500"/>
                                        <p:tgtEl>
                                          <p:spTgt spid="758">
                                            <p:bg/>
                                          </p:spTgt>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25"/>
                                        </p:tgtEl>
                                        <p:attrNameLst>
                                          <p:attrName>style.visibility</p:attrName>
                                        </p:attrNameLst>
                                      </p:cBhvr>
                                      <p:to>
                                        <p:strVal val="visible"/>
                                      </p:to>
                                    </p:set>
                                    <p:animEffect transition="in" filter="fade">
                                      <p:cBhvr>
                                        <p:cTn id="189" dur="500"/>
                                        <p:tgtEl>
                                          <p:spTgt spid="325"/>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758">
                                            <p:txEl>
                                              <p:pRg st="0" end="0"/>
                                            </p:txEl>
                                          </p:spTgt>
                                        </p:tgtEl>
                                        <p:attrNameLst>
                                          <p:attrName>style.visibility</p:attrName>
                                        </p:attrNameLst>
                                      </p:cBhvr>
                                      <p:to>
                                        <p:strVal val="visible"/>
                                      </p:to>
                                    </p:set>
                                    <p:animEffect transition="in" filter="wipe(left)">
                                      <p:cBhvr>
                                        <p:cTn id="193" dur="500"/>
                                        <p:tgtEl>
                                          <p:spTgt spid="758">
                                            <p:txEl>
                                              <p:pRg st="0" end="0"/>
                                            </p:txEl>
                                          </p:spTgt>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758">
                                            <p:txEl>
                                              <p:pRg st="1" end="1"/>
                                            </p:txEl>
                                          </p:spTgt>
                                        </p:tgtEl>
                                        <p:attrNameLst>
                                          <p:attrName>style.visibility</p:attrName>
                                        </p:attrNameLst>
                                      </p:cBhvr>
                                      <p:to>
                                        <p:strVal val="visible"/>
                                      </p:to>
                                    </p:set>
                                    <p:animEffect transition="in" filter="wipe(left)">
                                      <p:cBhvr>
                                        <p:cTn id="197" dur="500"/>
                                        <p:tgtEl>
                                          <p:spTgt spid="758">
                                            <p:txEl>
                                              <p:pRg st="1" end="1"/>
                                            </p:txEl>
                                          </p:spTgt>
                                        </p:tgtEl>
                                      </p:cBhvr>
                                    </p:animEffect>
                                  </p:childTnLst>
                                </p:cTn>
                              </p:par>
                            </p:childTnLst>
                          </p:cTn>
                        </p:par>
                        <p:par>
                          <p:cTn id="198" fill="hold">
                            <p:stCondLst>
                              <p:cond delay="1500"/>
                            </p:stCondLst>
                            <p:childTnLst>
                              <p:par>
                                <p:cTn id="199" presetID="22" presetClass="entr" presetSubtype="8" fill="hold" grpId="0" nodeType="afterEffect">
                                  <p:stCondLst>
                                    <p:cond delay="0"/>
                                  </p:stCondLst>
                                  <p:childTnLst>
                                    <p:set>
                                      <p:cBhvr>
                                        <p:cTn id="200" dur="1" fill="hold">
                                          <p:stCondLst>
                                            <p:cond delay="0"/>
                                          </p:stCondLst>
                                        </p:cTn>
                                        <p:tgtEl>
                                          <p:spTgt spid="758">
                                            <p:txEl>
                                              <p:pRg st="3" end="3"/>
                                            </p:txEl>
                                          </p:spTgt>
                                        </p:tgtEl>
                                        <p:attrNameLst>
                                          <p:attrName>style.visibility</p:attrName>
                                        </p:attrNameLst>
                                      </p:cBhvr>
                                      <p:to>
                                        <p:strVal val="visible"/>
                                      </p:to>
                                    </p:set>
                                    <p:animEffect transition="in" filter="wipe(left)">
                                      <p:cBhvr>
                                        <p:cTn id="201" dur="500"/>
                                        <p:tgtEl>
                                          <p:spTgt spid="758">
                                            <p:txEl>
                                              <p:pRg st="3" end="3"/>
                                            </p:txEl>
                                          </p:spTgt>
                                        </p:tgtEl>
                                      </p:cBhvr>
                                    </p:animEffect>
                                  </p:childTnLst>
                                </p:cTn>
                              </p:par>
                            </p:childTnLst>
                          </p:cTn>
                        </p:par>
                        <p:par>
                          <p:cTn id="202" fill="hold">
                            <p:stCondLst>
                              <p:cond delay="2000"/>
                            </p:stCondLst>
                            <p:childTnLst>
                              <p:par>
                                <p:cTn id="203" presetID="22" presetClass="entr" presetSubtype="1" fill="hold" grpId="0" nodeType="afterEffect">
                                  <p:stCondLst>
                                    <p:cond delay="0"/>
                                  </p:stCondLst>
                                  <p:childTnLst>
                                    <p:set>
                                      <p:cBhvr>
                                        <p:cTn id="204" dur="1" fill="hold">
                                          <p:stCondLst>
                                            <p:cond delay="0"/>
                                          </p:stCondLst>
                                        </p:cTn>
                                        <p:tgtEl>
                                          <p:spTgt spid="758">
                                            <p:txEl>
                                              <p:pRg st="4" end="4"/>
                                            </p:txEl>
                                          </p:spTgt>
                                        </p:tgtEl>
                                        <p:attrNameLst>
                                          <p:attrName>style.visibility</p:attrName>
                                        </p:attrNameLst>
                                      </p:cBhvr>
                                      <p:to>
                                        <p:strVal val="visible"/>
                                      </p:to>
                                    </p:set>
                                    <p:animEffect transition="in" filter="wipe(up)">
                                      <p:cBhvr>
                                        <p:cTn id="205" dur="500"/>
                                        <p:tgtEl>
                                          <p:spTgt spid="758">
                                            <p:txEl>
                                              <p:pRg st="4" end="4"/>
                                            </p:txEl>
                                          </p:spTgt>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758">
                                            <p:txEl>
                                              <p:pRg st="5" end="5"/>
                                            </p:txEl>
                                          </p:spTgt>
                                        </p:tgtEl>
                                        <p:attrNameLst>
                                          <p:attrName>style.visibility</p:attrName>
                                        </p:attrNameLst>
                                      </p:cBhvr>
                                      <p:to>
                                        <p:strVal val="visible"/>
                                      </p:to>
                                    </p:set>
                                    <p:animEffect transition="in" filter="wipe(up)">
                                      <p:cBhvr>
                                        <p:cTn id="208" dur="500"/>
                                        <p:tgtEl>
                                          <p:spTgt spid="758">
                                            <p:txEl>
                                              <p:pRg st="5" end="5"/>
                                            </p:txEl>
                                          </p:spTgt>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758">
                                            <p:txEl>
                                              <p:pRg st="6" end="6"/>
                                            </p:txEl>
                                          </p:spTgt>
                                        </p:tgtEl>
                                        <p:attrNameLst>
                                          <p:attrName>style.visibility</p:attrName>
                                        </p:attrNameLst>
                                      </p:cBhvr>
                                      <p:to>
                                        <p:strVal val="visible"/>
                                      </p:to>
                                    </p:set>
                                    <p:animEffect transition="in" filter="wipe(up)">
                                      <p:cBhvr>
                                        <p:cTn id="211" dur="500"/>
                                        <p:tgtEl>
                                          <p:spTgt spid="758">
                                            <p:txEl>
                                              <p:pRg st="6" end="6"/>
                                            </p:txEl>
                                          </p:spTgt>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758">
                                            <p:txEl>
                                              <p:pRg st="8" end="8"/>
                                            </p:txEl>
                                          </p:spTgt>
                                        </p:tgtEl>
                                        <p:attrNameLst>
                                          <p:attrName>style.visibility</p:attrName>
                                        </p:attrNameLst>
                                      </p:cBhvr>
                                      <p:to>
                                        <p:strVal val="visible"/>
                                      </p:to>
                                    </p:set>
                                    <p:animEffect transition="in" filter="wipe(left)">
                                      <p:cBhvr>
                                        <p:cTn id="214" dur="500"/>
                                        <p:tgtEl>
                                          <p:spTgt spid="758">
                                            <p:txEl>
                                              <p:pRg st="8" end="8"/>
                                            </p:txEl>
                                          </p:spTgt>
                                        </p:tgtEl>
                                      </p:cBhvr>
                                    </p:animEffect>
                                  </p:childTnLst>
                                </p:cTn>
                              </p:par>
                            </p:childTnLst>
                          </p:cTn>
                        </p:par>
                        <p:par>
                          <p:cTn id="215" fill="hold">
                            <p:stCondLst>
                              <p:cond delay="2500"/>
                            </p:stCondLst>
                            <p:childTnLst>
                              <p:par>
                                <p:cTn id="216" presetID="10" presetClass="entr" presetSubtype="0" fill="hold" grpId="1" nodeType="afterEffect">
                                  <p:stCondLst>
                                    <p:cond delay="0"/>
                                  </p:stCondLst>
                                  <p:childTnLst>
                                    <p:set>
                                      <p:cBhvr>
                                        <p:cTn id="217" dur="1" fill="hold">
                                          <p:stCondLst>
                                            <p:cond delay="0"/>
                                          </p:stCondLst>
                                        </p:cTn>
                                        <p:tgtEl>
                                          <p:spTgt spid="752"/>
                                        </p:tgtEl>
                                        <p:attrNameLst>
                                          <p:attrName>style.visibility</p:attrName>
                                        </p:attrNameLst>
                                      </p:cBhvr>
                                      <p:to>
                                        <p:strVal val="visible"/>
                                      </p:to>
                                    </p:set>
                                    <p:animEffect transition="in" filter="fade">
                                      <p:cBhvr>
                                        <p:cTn id="218" dur="500"/>
                                        <p:tgtEl>
                                          <p:spTgt spid="752"/>
                                        </p:tgtEl>
                                      </p:cBhvr>
                                    </p:animEffect>
                                  </p:childTnLst>
                                </p:cTn>
                              </p:par>
                              <p:par>
                                <p:cTn id="219" presetID="42" presetClass="path" presetSubtype="0" accel="50000" decel="50000" fill="hold" grpId="0" nodeType="withEffect">
                                  <p:stCondLst>
                                    <p:cond delay="0"/>
                                  </p:stCondLst>
                                  <p:childTnLst>
                                    <p:animMotion origin="layout" path="M -3.125E-6 -3.33333E-6 L 0.32058 -0.48333 " pathEditMode="relative" rAng="0" ptsTypes="AA">
                                      <p:cBhvr>
                                        <p:cTn id="220" dur="2000" fill="hold"/>
                                        <p:tgtEl>
                                          <p:spTgt spid="752"/>
                                        </p:tgtEl>
                                        <p:attrNameLst>
                                          <p:attrName>ppt_x</p:attrName>
                                          <p:attrName>ppt_y</p:attrName>
                                        </p:attrNameLst>
                                      </p:cBhvr>
                                      <p:rCtr x="16029" y="-24167"/>
                                    </p:animMotion>
                                  </p:childTnLst>
                                </p:cTn>
                              </p:par>
                            </p:childTnLst>
                          </p:cTn>
                        </p:par>
                        <p:par>
                          <p:cTn id="221" fill="hold">
                            <p:stCondLst>
                              <p:cond delay="4500"/>
                            </p:stCondLst>
                            <p:childTnLst>
                              <p:par>
                                <p:cTn id="222" presetID="22" presetClass="entr" presetSubtype="8" fill="hold" grpId="0" nodeType="afterEffect">
                                  <p:stCondLst>
                                    <p:cond delay="0"/>
                                  </p:stCondLst>
                                  <p:childTnLst>
                                    <p:set>
                                      <p:cBhvr>
                                        <p:cTn id="223" dur="1" fill="hold">
                                          <p:stCondLst>
                                            <p:cond delay="0"/>
                                          </p:stCondLst>
                                        </p:cTn>
                                        <p:tgtEl>
                                          <p:spTgt spid="758">
                                            <p:txEl>
                                              <p:pRg st="9" end="9"/>
                                            </p:txEl>
                                          </p:spTgt>
                                        </p:tgtEl>
                                        <p:attrNameLst>
                                          <p:attrName>style.visibility</p:attrName>
                                        </p:attrNameLst>
                                      </p:cBhvr>
                                      <p:to>
                                        <p:strVal val="visible"/>
                                      </p:to>
                                    </p:set>
                                    <p:animEffect transition="in" filter="wipe(left)">
                                      <p:cBhvr>
                                        <p:cTn id="224" dur="500"/>
                                        <p:tgtEl>
                                          <p:spTgt spid="758">
                                            <p:txEl>
                                              <p:pRg st="9" end="9"/>
                                            </p:txEl>
                                          </p:spTgt>
                                        </p:tgtEl>
                                      </p:cBhvr>
                                    </p:animEffect>
                                  </p:childTnLst>
                                </p:cTn>
                              </p:par>
                            </p:childTnLst>
                          </p:cTn>
                        </p:par>
                        <p:par>
                          <p:cTn id="225" fill="hold">
                            <p:stCondLst>
                              <p:cond delay="5000"/>
                            </p:stCondLst>
                            <p:childTnLst>
                              <p:par>
                                <p:cTn id="226" presetID="10" presetClass="entr" presetSubtype="0" fill="hold" grpId="1" nodeType="afterEffect">
                                  <p:stCondLst>
                                    <p:cond delay="0"/>
                                  </p:stCondLst>
                                  <p:childTnLst>
                                    <p:set>
                                      <p:cBhvr>
                                        <p:cTn id="227" dur="1" fill="hold">
                                          <p:stCondLst>
                                            <p:cond delay="0"/>
                                          </p:stCondLst>
                                        </p:cTn>
                                        <p:tgtEl>
                                          <p:spTgt spid="753"/>
                                        </p:tgtEl>
                                        <p:attrNameLst>
                                          <p:attrName>style.visibility</p:attrName>
                                        </p:attrNameLst>
                                      </p:cBhvr>
                                      <p:to>
                                        <p:strVal val="visible"/>
                                      </p:to>
                                    </p:set>
                                    <p:animEffect transition="in" filter="fade">
                                      <p:cBhvr>
                                        <p:cTn id="228" dur="500"/>
                                        <p:tgtEl>
                                          <p:spTgt spid="753"/>
                                        </p:tgtEl>
                                      </p:cBhvr>
                                    </p:animEffect>
                                  </p:childTnLst>
                                </p:cTn>
                              </p:par>
                              <p:par>
                                <p:cTn id="229" presetID="42" presetClass="path" presetSubtype="0" accel="50000" decel="50000" fill="hold" grpId="0" nodeType="withEffect">
                                  <p:stCondLst>
                                    <p:cond delay="0"/>
                                  </p:stCondLst>
                                  <p:childTnLst>
                                    <p:animMotion origin="layout" path="M -2.91667E-6 4.44444E-6 L 0.32058 -0.50556 " pathEditMode="relative" rAng="0" ptsTypes="AA">
                                      <p:cBhvr>
                                        <p:cTn id="230" dur="2000" fill="hold"/>
                                        <p:tgtEl>
                                          <p:spTgt spid="753"/>
                                        </p:tgtEl>
                                        <p:attrNameLst>
                                          <p:attrName>ppt_x</p:attrName>
                                          <p:attrName>ppt_y</p:attrName>
                                        </p:attrNameLst>
                                      </p:cBhvr>
                                      <p:rCtr x="16029" y="-25278"/>
                                    </p:animMotion>
                                  </p:childTnLst>
                                </p:cTn>
                              </p:par>
                            </p:childTnLst>
                          </p:cTn>
                        </p:par>
                        <p:par>
                          <p:cTn id="231" fill="hold">
                            <p:stCondLst>
                              <p:cond delay="7000"/>
                            </p:stCondLst>
                            <p:childTnLst>
                              <p:par>
                                <p:cTn id="232" presetID="22" presetClass="entr" presetSubtype="1" fill="hold" nodeType="afterEffect">
                                  <p:stCondLst>
                                    <p:cond delay="0"/>
                                  </p:stCondLst>
                                  <p:childTnLst>
                                    <p:set>
                                      <p:cBhvr>
                                        <p:cTn id="233" dur="1" fill="hold">
                                          <p:stCondLst>
                                            <p:cond delay="0"/>
                                          </p:stCondLst>
                                        </p:cTn>
                                        <p:tgtEl>
                                          <p:spTgt spid="305"/>
                                        </p:tgtEl>
                                        <p:attrNameLst>
                                          <p:attrName>style.visibility</p:attrName>
                                        </p:attrNameLst>
                                      </p:cBhvr>
                                      <p:to>
                                        <p:strVal val="visible"/>
                                      </p:to>
                                    </p:set>
                                    <p:animEffect transition="in" filter="wipe(up)">
                                      <p:cBhvr>
                                        <p:cTn id="234" dur="500"/>
                                        <p:tgtEl>
                                          <p:spTgt spid="305"/>
                                        </p:tgtEl>
                                      </p:cBhvr>
                                    </p:animEffect>
                                  </p:childTnLst>
                                </p:cTn>
                              </p:par>
                              <p:par>
                                <p:cTn id="235" presetID="10" presetClass="exit" presetSubtype="0" fill="hold" nodeType="withEffect">
                                  <p:stCondLst>
                                    <p:cond delay="0"/>
                                  </p:stCondLst>
                                  <p:childTnLst>
                                    <p:animEffect transition="out" filter="fade">
                                      <p:cBhvr>
                                        <p:cTn id="236" dur="500"/>
                                        <p:tgtEl>
                                          <p:spTgt spid="303"/>
                                        </p:tgtEl>
                                      </p:cBhvr>
                                    </p:animEffect>
                                    <p:set>
                                      <p:cBhvr>
                                        <p:cTn id="237" dur="1" fill="hold">
                                          <p:stCondLst>
                                            <p:cond delay="499"/>
                                          </p:stCondLst>
                                        </p:cTn>
                                        <p:tgtEl>
                                          <p:spTgt spid="30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304"/>
                                        </p:tgtEl>
                                      </p:cBhvr>
                                    </p:animEffect>
                                    <p:set>
                                      <p:cBhvr>
                                        <p:cTn id="240" dur="1" fill="hold">
                                          <p:stCondLst>
                                            <p:cond delay="499"/>
                                          </p:stCondLst>
                                        </p:cTn>
                                        <p:tgtEl>
                                          <p:spTgt spid="304"/>
                                        </p:tgtEl>
                                        <p:attrNameLst>
                                          <p:attrName>style.visibility</p:attrName>
                                        </p:attrNameLst>
                                      </p:cBhvr>
                                      <p:to>
                                        <p:strVal val="hidden"/>
                                      </p:to>
                                    </p:set>
                                  </p:childTnLst>
                                </p:cTn>
                              </p:par>
                              <p:par>
                                <p:cTn id="241" presetID="22" presetClass="entr" presetSubtype="8" fill="hold" nodeType="withEffect">
                                  <p:stCondLst>
                                    <p:cond delay="0"/>
                                  </p:stCondLst>
                                  <p:childTnLst>
                                    <p:set>
                                      <p:cBhvr>
                                        <p:cTn id="242" dur="1" fill="hold">
                                          <p:stCondLst>
                                            <p:cond delay="0"/>
                                          </p:stCondLst>
                                        </p:cTn>
                                        <p:tgtEl>
                                          <p:spTgt spid="306"/>
                                        </p:tgtEl>
                                        <p:attrNameLst>
                                          <p:attrName>style.visibility</p:attrName>
                                        </p:attrNameLst>
                                      </p:cBhvr>
                                      <p:to>
                                        <p:strVal val="visible"/>
                                      </p:to>
                                    </p:set>
                                    <p:animEffect transition="in" filter="wipe(left)">
                                      <p:cBhvr>
                                        <p:cTn id="243" dur="500"/>
                                        <p:tgtEl>
                                          <p:spTgt spid="306"/>
                                        </p:tgtEl>
                                      </p:cBhvr>
                                    </p:animEffect>
                                  </p:childTnLst>
                                </p:cTn>
                              </p:par>
                              <p:par>
                                <p:cTn id="244" presetID="22" presetClass="entr" presetSubtype="8" fill="hold" nodeType="withEffect">
                                  <p:stCondLst>
                                    <p:cond delay="0"/>
                                  </p:stCondLst>
                                  <p:childTnLst>
                                    <p:set>
                                      <p:cBhvr>
                                        <p:cTn id="245" dur="1" fill="hold">
                                          <p:stCondLst>
                                            <p:cond delay="0"/>
                                          </p:stCondLst>
                                        </p:cTn>
                                        <p:tgtEl>
                                          <p:spTgt spid="308"/>
                                        </p:tgtEl>
                                        <p:attrNameLst>
                                          <p:attrName>style.visibility</p:attrName>
                                        </p:attrNameLst>
                                      </p:cBhvr>
                                      <p:to>
                                        <p:strVal val="visible"/>
                                      </p:to>
                                    </p:set>
                                    <p:animEffect transition="in" filter="wipe(left)">
                                      <p:cBhvr>
                                        <p:cTn id="246" dur="500"/>
                                        <p:tgtEl>
                                          <p:spTgt spid="30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27"/>
                                        </p:tgtEl>
                                        <p:attrNameLst>
                                          <p:attrName>style.visibility</p:attrName>
                                        </p:attrNameLst>
                                      </p:cBhvr>
                                      <p:to>
                                        <p:strVal val="visible"/>
                                      </p:to>
                                    </p:set>
                                    <p:animEffect transition="in" filter="fade">
                                      <p:cBhvr>
                                        <p:cTn id="249" dur="500"/>
                                        <p:tgtEl>
                                          <p:spTgt spid="32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317"/>
                                        </p:tgtEl>
                                      </p:cBhvr>
                                    </p:animEffect>
                                    <p:set>
                                      <p:cBhvr>
                                        <p:cTn id="254" dur="1" fill="hold">
                                          <p:stCondLst>
                                            <p:cond delay="499"/>
                                          </p:stCondLst>
                                        </p:cTn>
                                        <p:tgtEl>
                                          <p:spTgt spid="317"/>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22"/>
                                        </p:tgtEl>
                                      </p:cBhvr>
                                    </p:animEffect>
                                    <p:set>
                                      <p:cBhvr>
                                        <p:cTn id="257" dur="1" fill="hold">
                                          <p:stCondLst>
                                            <p:cond delay="499"/>
                                          </p:stCondLst>
                                        </p:cTn>
                                        <p:tgtEl>
                                          <p:spTgt spid="322"/>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324"/>
                                        </p:tgtEl>
                                      </p:cBhvr>
                                    </p:animEffect>
                                    <p:set>
                                      <p:cBhvr>
                                        <p:cTn id="260" dur="1" fill="hold">
                                          <p:stCondLst>
                                            <p:cond delay="499"/>
                                          </p:stCondLst>
                                        </p:cTn>
                                        <p:tgtEl>
                                          <p:spTgt spid="32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327"/>
                                        </p:tgtEl>
                                      </p:cBhvr>
                                    </p:animEffect>
                                    <p:set>
                                      <p:cBhvr>
                                        <p:cTn id="263" dur="1" fill="hold">
                                          <p:stCondLst>
                                            <p:cond delay="499"/>
                                          </p:stCondLst>
                                        </p:cTn>
                                        <p:tgtEl>
                                          <p:spTgt spid="327"/>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3"/>
                                        </p:tgtEl>
                                        <p:attrNameLst>
                                          <p:attrName>style.visibility</p:attrName>
                                        </p:attrNameLst>
                                      </p:cBhvr>
                                      <p:to>
                                        <p:strVal val="visible"/>
                                      </p:to>
                                    </p:set>
                                    <p:animEffect transition="in" filter="fade">
                                      <p:cBhvr>
                                        <p:cTn id="268" dur="500"/>
                                        <p:tgtEl>
                                          <p:spTgt spid="1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328"/>
                                        </p:tgtEl>
                                        <p:attrNameLst>
                                          <p:attrName>style.visibility</p:attrName>
                                        </p:attrNameLst>
                                      </p:cBhvr>
                                      <p:to>
                                        <p:strVal val="visible"/>
                                      </p:to>
                                    </p:set>
                                    <p:animEffect transition="in" filter="fade">
                                      <p:cBhvr>
                                        <p:cTn id="271" dur="500"/>
                                        <p:tgtEl>
                                          <p:spTgt spid="328"/>
                                        </p:tgtEl>
                                      </p:cBhvr>
                                    </p:animEffect>
                                  </p:childTnLst>
                                </p:cTn>
                              </p:par>
                            </p:childTnLst>
                          </p:cTn>
                        </p:par>
                        <p:par>
                          <p:cTn id="272" fill="hold">
                            <p:stCondLst>
                              <p:cond delay="500"/>
                            </p:stCondLst>
                            <p:childTnLst>
                              <p:par>
                                <p:cTn id="273" presetID="9" presetClass="emph" presetSubtype="0" nodeType="afterEffect">
                                  <p:stCondLst>
                                    <p:cond delay="0"/>
                                  </p:stCondLst>
                                  <p:childTnLst>
                                    <p:set>
                                      <p:cBhvr>
                                        <p:cTn id="274" dur="indefinite"/>
                                        <p:tgtEl>
                                          <p:spTgt spid="488"/>
                                        </p:tgtEl>
                                        <p:attrNameLst>
                                          <p:attrName>style.opacity</p:attrName>
                                        </p:attrNameLst>
                                      </p:cBhvr>
                                      <p:to>
                                        <p:strVal val="0.25"/>
                                      </p:to>
                                    </p:set>
                                    <p:animEffect filter="image" prLst="opacity: 0.25">
                                      <p:cBhvr rctx="IE">
                                        <p:cTn id="275" dur="indefinite"/>
                                        <p:tgtEl>
                                          <p:spTgt spid="488"/>
                                        </p:tgtEl>
                                      </p:cBhvr>
                                    </p:animEffect>
                                  </p:childTnLst>
                                </p:cTn>
                              </p:par>
                              <p:par>
                                <p:cTn id="276" presetID="9" presetClass="emph" presetSubtype="0" nodeType="withEffect">
                                  <p:stCondLst>
                                    <p:cond delay="0"/>
                                  </p:stCondLst>
                                  <p:childTnLst>
                                    <p:set>
                                      <p:cBhvr>
                                        <p:cTn id="277" dur="indefinite"/>
                                        <p:tgtEl>
                                          <p:spTgt spid="542"/>
                                        </p:tgtEl>
                                        <p:attrNameLst>
                                          <p:attrName>style.opacity</p:attrName>
                                        </p:attrNameLst>
                                      </p:cBhvr>
                                      <p:to>
                                        <p:strVal val="0.25"/>
                                      </p:to>
                                    </p:set>
                                    <p:animEffect filter="image" prLst="opacity: 0.25">
                                      <p:cBhvr rctx="IE">
                                        <p:cTn id="278" dur="indefinite"/>
                                        <p:tgtEl>
                                          <p:spTgt spid="542"/>
                                        </p:tgtEl>
                                      </p:cBhvr>
                                    </p:animEffect>
                                  </p:childTnLst>
                                </p:cTn>
                              </p:par>
                              <p:par>
                                <p:cTn id="279" presetID="9" presetClass="emph" presetSubtype="0" nodeType="withEffect">
                                  <p:stCondLst>
                                    <p:cond delay="0"/>
                                  </p:stCondLst>
                                  <p:childTnLst>
                                    <p:set>
                                      <p:cBhvr>
                                        <p:cTn id="280" dur="indefinite"/>
                                        <p:tgtEl>
                                          <p:spTgt spid="506"/>
                                        </p:tgtEl>
                                        <p:attrNameLst>
                                          <p:attrName>style.opacity</p:attrName>
                                        </p:attrNameLst>
                                      </p:cBhvr>
                                      <p:to>
                                        <p:strVal val="0.25"/>
                                      </p:to>
                                    </p:set>
                                    <p:animEffect filter="image" prLst="opacity: 0.25">
                                      <p:cBhvr rctx="IE">
                                        <p:cTn id="281" dur="indefinite"/>
                                        <p:tgtEl>
                                          <p:spTgt spid="506"/>
                                        </p:tgtEl>
                                      </p:cBhvr>
                                    </p:animEffect>
                                  </p:childTnLst>
                                </p:cTn>
                              </p:par>
                              <p:par>
                                <p:cTn id="282" presetID="9" presetClass="emph" presetSubtype="0" nodeType="withEffect">
                                  <p:stCondLst>
                                    <p:cond delay="0"/>
                                  </p:stCondLst>
                                  <p:childTnLst>
                                    <p:set>
                                      <p:cBhvr>
                                        <p:cTn id="283" dur="indefinite"/>
                                        <p:tgtEl>
                                          <p:spTgt spid="578"/>
                                        </p:tgtEl>
                                        <p:attrNameLst>
                                          <p:attrName>style.opacity</p:attrName>
                                        </p:attrNameLst>
                                      </p:cBhvr>
                                      <p:to>
                                        <p:strVal val="0.25"/>
                                      </p:to>
                                    </p:set>
                                    <p:animEffect filter="image" prLst="opacity: 0.25">
                                      <p:cBhvr rctx="IE">
                                        <p:cTn id="284" dur="indefinite"/>
                                        <p:tgtEl>
                                          <p:spTgt spid="578"/>
                                        </p:tgtEl>
                                      </p:cBhvr>
                                    </p:animEffect>
                                  </p:childTnLst>
                                </p:cTn>
                              </p:par>
                              <p:par>
                                <p:cTn id="285" presetID="9" presetClass="emph" presetSubtype="0" nodeType="withEffect">
                                  <p:stCondLst>
                                    <p:cond delay="0"/>
                                  </p:stCondLst>
                                  <p:childTnLst>
                                    <p:set>
                                      <p:cBhvr>
                                        <p:cTn id="286" dur="indefinite"/>
                                        <p:tgtEl>
                                          <p:spTgt spid="485"/>
                                        </p:tgtEl>
                                        <p:attrNameLst>
                                          <p:attrName>style.opacity</p:attrName>
                                        </p:attrNameLst>
                                      </p:cBhvr>
                                      <p:to>
                                        <p:strVal val="0.25"/>
                                      </p:to>
                                    </p:set>
                                    <p:animEffect filter="image" prLst="opacity: 0.25">
                                      <p:cBhvr rctx="IE">
                                        <p:cTn id="287" dur="indefinite"/>
                                        <p:tgtEl>
                                          <p:spTgt spid="485"/>
                                        </p:tgtEl>
                                      </p:cBhvr>
                                    </p:animEffect>
                                  </p:childTnLst>
                                </p:cTn>
                              </p:par>
                              <p:par>
                                <p:cTn id="288" presetID="9" presetClass="emph" presetSubtype="0" grpId="0" nodeType="withEffect">
                                  <p:stCondLst>
                                    <p:cond delay="0"/>
                                  </p:stCondLst>
                                  <p:childTnLst>
                                    <p:set>
                                      <p:cBhvr>
                                        <p:cTn id="289" dur="indefinite"/>
                                        <p:tgtEl>
                                          <p:spTgt spid="712"/>
                                        </p:tgtEl>
                                        <p:attrNameLst>
                                          <p:attrName>style.opacity</p:attrName>
                                        </p:attrNameLst>
                                      </p:cBhvr>
                                      <p:to>
                                        <p:strVal val="0.25"/>
                                      </p:to>
                                    </p:set>
                                    <p:animEffect filter="image" prLst="opacity: 0.25">
                                      <p:cBhvr rctx="IE">
                                        <p:cTn id="290" dur="indefinite"/>
                                        <p:tgtEl>
                                          <p:spTgt spid="712"/>
                                        </p:tgtEl>
                                      </p:cBhvr>
                                    </p:animEffect>
                                  </p:childTnLst>
                                </p:cTn>
                              </p:par>
                              <p:par>
                                <p:cTn id="291" presetID="9" presetClass="emph" presetSubtype="0" grpId="0" nodeType="withEffect">
                                  <p:stCondLst>
                                    <p:cond delay="0"/>
                                  </p:stCondLst>
                                  <p:childTnLst>
                                    <p:set>
                                      <p:cBhvr>
                                        <p:cTn id="292" dur="indefinite"/>
                                        <p:tgtEl>
                                          <p:spTgt spid="713"/>
                                        </p:tgtEl>
                                        <p:attrNameLst>
                                          <p:attrName>style.opacity</p:attrName>
                                        </p:attrNameLst>
                                      </p:cBhvr>
                                      <p:to>
                                        <p:strVal val="0.25"/>
                                      </p:to>
                                    </p:set>
                                    <p:animEffect filter="image" prLst="opacity: 0.25">
                                      <p:cBhvr rctx="IE">
                                        <p:cTn id="293" dur="indefinite"/>
                                        <p:tgtEl>
                                          <p:spTgt spid="713"/>
                                        </p:tgtEl>
                                      </p:cBhvr>
                                    </p:animEffect>
                                  </p:childTnLst>
                                </p:cTn>
                              </p:par>
                              <p:par>
                                <p:cTn id="294" presetID="9" presetClass="emph" presetSubtype="0" grpId="1" nodeType="withEffect">
                                  <p:stCondLst>
                                    <p:cond delay="0"/>
                                  </p:stCondLst>
                                  <p:childTnLst>
                                    <p:set>
                                      <p:cBhvr>
                                        <p:cTn id="295" dur="indefinite"/>
                                        <p:tgtEl>
                                          <p:spTgt spid="740"/>
                                        </p:tgtEl>
                                        <p:attrNameLst>
                                          <p:attrName>style.opacity</p:attrName>
                                        </p:attrNameLst>
                                      </p:cBhvr>
                                      <p:to>
                                        <p:strVal val="0.25"/>
                                      </p:to>
                                    </p:set>
                                    <p:animEffect filter="image" prLst="opacity: 0.25">
                                      <p:cBhvr rctx="IE">
                                        <p:cTn id="296" dur="indefinite"/>
                                        <p:tgtEl>
                                          <p:spTgt spid="740"/>
                                        </p:tgtEl>
                                      </p:cBhvr>
                                    </p:animEffect>
                                  </p:childTnLst>
                                </p:cTn>
                              </p:par>
                              <p:par>
                                <p:cTn id="297" presetID="9" presetClass="emph" presetSubtype="0" grpId="1" nodeType="withEffect">
                                  <p:stCondLst>
                                    <p:cond delay="0"/>
                                  </p:stCondLst>
                                  <p:childTnLst>
                                    <p:set>
                                      <p:cBhvr>
                                        <p:cTn id="298" dur="indefinite"/>
                                        <p:tgtEl>
                                          <p:spTgt spid="741"/>
                                        </p:tgtEl>
                                        <p:attrNameLst>
                                          <p:attrName>style.opacity</p:attrName>
                                        </p:attrNameLst>
                                      </p:cBhvr>
                                      <p:to>
                                        <p:strVal val="0.25"/>
                                      </p:to>
                                    </p:set>
                                    <p:animEffect filter="image" prLst="opacity: 0.25">
                                      <p:cBhvr rctx="IE">
                                        <p:cTn id="299" dur="indefinite"/>
                                        <p:tgtEl>
                                          <p:spTgt spid="741"/>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744"/>
                                        </p:tgtEl>
                                        <p:attrNameLst>
                                          <p:attrName>style.visibility</p:attrName>
                                        </p:attrNameLst>
                                      </p:cBhvr>
                                      <p:to>
                                        <p:strVal val="visible"/>
                                      </p:to>
                                    </p:set>
                                    <p:animEffect transition="in" filter="wipe(up)">
                                      <p:cBhvr>
                                        <p:cTn id="304" dur="500"/>
                                        <p:tgtEl>
                                          <p:spTgt spid="74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329"/>
                                        </p:tgtEl>
                                        <p:attrNameLst>
                                          <p:attrName>style.visibility</p:attrName>
                                        </p:attrNameLst>
                                      </p:cBhvr>
                                      <p:to>
                                        <p:strVal val="visible"/>
                                      </p:to>
                                    </p:set>
                                    <p:animEffect transition="in" filter="fade">
                                      <p:cBhvr>
                                        <p:cTn id="307" dur="500"/>
                                        <p:tgtEl>
                                          <p:spTgt spid="329"/>
                                        </p:tgtEl>
                                      </p:cBhvr>
                                    </p:animEffect>
                                  </p:childTnLst>
                                </p:cTn>
                              </p:par>
                            </p:childTnLst>
                          </p:cTn>
                        </p:par>
                        <p:par>
                          <p:cTn id="308" fill="hold">
                            <p:stCondLst>
                              <p:cond delay="500"/>
                            </p:stCondLst>
                            <p:childTnLst>
                              <p:par>
                                <p:cTn id="309" presetID="10" presetClass="entr" presetSubtype="0" fill="hold" nodeType="afterEffect">
                                  <p:stCondLst>
                                    <p:cond delay="0"/>
                                  </p:stCondLst>
                                  <p:childTnLst>
                                    <p:set>
                                      <p:cBhvr>
                                        <p:cTn id="310" dur="1" fill="hold">
                                          <p:stCondLst>
                                            <p:cond delay="0"/>
                                          </p:stCondLst>
                                        </p:cTn>
                                        <p:tgtEl>
                                          <p:spTgt spid="596"/>
                                        </p:tgtEl>
                                        <p:attrNameLst>
                                          <p:attrName>style.visibility</p:attrName>
                                        </p:attrNameLst>
                                      </p:cBhvr>
                                      <p:to>
                                        <p:strVal val="visible"/>
                                      </p:to>
                                    </p:set>
                                    <p:animEffect transition="in" filter="fade">
                                      <p:cBhvr>
                                        <p:cTn id="311" dur="500"/>
                                        <p:tgtEl>
                                          <p:spTgt spid="59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17"/>
                                        </p:tgtEl>
                                        <p:attrNameLst>
                                          <p:attrName>style.visibility</p:attrName>
                                        </p:attrNameLst>
                                      </p:cBhvr>
                                      <p:to>
                                        <p:strVal val="visible"/>
                                      </p:to>
                                    </p:set>
                                    <p:animEffect transition="in" filter="fade">
                                      <p:cBhvr>
                                        <p:cTn id="314" dur="500"/>
                                        <p:tgtEl>
                                          <p:spTgt spid="717"/>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718"/>
                                        </p:tgtEl>
                                        <p:attrNameLst>
                                          <p:attrName>style.visibility</p:attrName>
                                        </p:attrNameLst>
                                      </p:cBhvr>
                                      <p:to>
                                        <p:strVal val="visible"/>
                                      </p:to>
                                    </p:set>
                                    <p:animEffect transition="in" filter="fade">
                                      <p:cBhvr>
                                        <p:cTn id="317" dur="500"/>
                                        <p:tgtEl>
                                          <p:spTgt spid="718"/>
                                        </p:tgtEl>
                                      </p:cBhvr>
                                    </p:animEffect>
                                  </p:childTnLst>
                                </p:cTn>
                              </p:par>
                              <p:par>
                                <p:cTn id="318" presetID="42" presetClass="path" presetSubtype="0" accel="50000" decel="50000" fill="hold" grpId="0" nodeType="withEffect">
                                  <p:stCondLst>
                                    <p:cond delay="0"/>
                                  </p:stCondLst>
                                  <p:childTnLst>
                                    <p:animMotion origin="layout" path="M 4.375E-6 0 L 0.26757 0.2463 " pathEditMode="relative" rAng="0" ptsTypes="AA">
                                      <p:cBhvr>
                                        <p:cTn id="319" dur="2000" fill="hold"/>
                                        <p:tgtEl>
                                          <p:spTgt spid="747"/>
                                        </p:tgtEl>
                                        <p:attrNameLst>
                                          <p:attrName>ppt_x</p:attrName>
                                          <p:attrName>ppt_y</p:attrName>
                                        </p:attrNameLst>
                                      </p:cBhvr>
                                      <p:rCtr x="13372" y="12315"/>
                                    </p:animMotion>
                                  </p:childTnLst>
                                </p:cTn>
                              </p:par>
                              <p:par>
                                <p:cTn id="320" presetID="10" presetClass="entr" presetSubtype="0" fill="hold" nodeType="withEffect">
                                  <p:stCondLst>
                                    <p:cond delay="2000"/>
                                  </p:stCondLst>
                                  <p:childTnLst>
                                    <p:set>
                                      <p:cBhvr>
                                        <p:cTn id="321" dur="1" fill="hold">
                                          <p:stCondLst>
                                            <p:cond delay="0"/>
                                          </p:stCondLst>
                                        </p:cTn>
                                        <p:tgtEl>
                                          <p:spTgt spid="635"/>
                                        </p:tgtEl>
                                        <p:attrNameLst>
                                          <p:attrName>style.visibility</p:attrName>
                                        </p:attrNameLst>
                                      </p:cBhvr>
                                      <p:to>
                                        <p:strVal val="visible"/>
                                      </p:to>
                                    </p:set>
                                    <p:animEffect transition="in" filter="fade">
                                      <p:cBhvr>
                                        <p:cTn id="322" dur="500"/>
                                        <p:tgtEl>
                                          <p:spTgt spid="635"/>
                                        </p:tgtEl>
                                      </p:cBhvr>
                                    </p:animEffect>
                                  </p:childTnLst>
                                </p:cTn>
                              </p:par>
                              <p:par>
                                <p:cTn id="323" presetID="10" presetClass="entr" presetSubtype="0" fill="hold" nodeType="withEffect">
                                  <p:stCondLst>
                                    <p:cond delay="2300"/>
                                  </p:stCondLst>
                                  <p:childTnLst>
                                    <p:set>
                                      <p:cBhvr>
                                        <p:cTn id="324" dur="1" fill="hold">
                                          <p:stCondLst>
                                            <p:cond delay="0"/>
                                          </p:stCondLst>
                                        </p:cTn>
                                        <p:tgtEl>
                                          <p:spTgt spid="671"/>
                                        </p:tgtEl>
                                        <p:attrNameLst>
                                          <p:attrName>style.visibility</p:attrName>
                                        </p:attrNameLst>
                                      </p:cBhvr>
                                      <p:to>
                                        <p:strVal val="visible"/>
                                      </p:to>
                                    </p:set>
                                    <p:animEffect transition="in" filter="fade">
                                      <p:cBhvr>
                                        <p:cTn id="325" dur="500"/>
                                        <p:tgtEl>
                                          <p:spTgt spid="671"/>
                                        </p:tgtEl>
                                      </p:cBhvr>
                                    </p:animEffect>
                                  </p:childTnLst>
                                </p:cTn>
                              </p:par>
                              <p:par>
                                <p:cTn id="326" presetID="42" presetClass="path" presetSubtype="0" accel="50000" decel="50000" fill="hold" grpId="0" nodeType="withEffect">
                                  <p:stCondLst>
                                    <p:cond delay="300"/>
                                  </p:stCondLst>
                                  <p:childTnLst>
                                    <p:animMotion origin="layout" path="M 3.95833E-6 0 L 0.30781 0.2463 " pathEditMode="relative" rAng="0" ptsTypes="AA">
                                      <p:cBhvr>
                                        <p:cTn id="327" dur="2000" fill="hold"/>
                                        <p:tgtEl>
                                          <p:spTgt spid="748"/>
                                        </p:tgtEl>
                                        <p:attrNameLst>
                                          <p:attrName>ppt_x</p:attrName>
                                          <p:attrName>ppt_y</p:attrName>
                                        </p:attrNameLst>
                                      </p:cBhvr>
                                      <p:rCtr x="15391" y="12315"/>
                                    </p:animMotion>
                                  </p:childTnLst>
                                </p:cTn>
                              </p:par>
                              <p:par>
                                <p:cTn id="328" presetID="10" presetClass="entr" presetSubtype="0" fill="hold" nodeType="withEffect">
                                  <p:stCondLst>
                                    <p:cond delay="2000"/>
                                  </p:stCondLst>
                                  <p:childTnLst>
                                    <p:set>
                                      <p:cBhvr>
                                        <p:cTn id="329" dur="1" fill="hold">
                                          <p:stCondLst>
                                            <p:cond delay="0"/>
                                          </p:stCondLst>
                                        </p:cTn>
                                        <p:tgtEl>
                                          <p:spTgt spid="599"/>
                                        </p:tgtEl>
                                        <p:attrNameLst>
                                          <p:attrName>style.visibility</p:attrName>
                                        </p:attrNameLst>
                                      </p:cBhvr>
                                      <p:to>
                                        <p:strVal val="visible"/>
                                      </p:to>
                                    </p:set>
                                    <p:animEffect transition="in" filter="fade">
                                      <p:cBhvr>
                                        <p:cTn id="330" dur="500"/>
                                        <p:tgtEl>
                                          <p:spTgt spid="599"/>
                                        </p:tgtEl>
                                      </p:cBhvr>
                                    </p:animEffect>
                                  </p:childTnLst>
                                </p:cTn>
                              </p:par>
                              <p:par>
                                <p:cTn id="331" presetID="10" presetClass="entr" presetSubtype="0" fill="hold" nodeType="withEffect">
                                  <p:stCondLst>
                                    <p:cond delay="2400"/>
                                  </p:stCondLst>
                                  <p:childTnLst>
                                    <p:set>
                                      <p:cBhvr>
                                        <p:cTn id="332" dur="1" fill="hold">
                                          <p:stCondLst>
                                            <p:cond delay="0"/>
                                          </p:stCondLst>
                                        </p:cTn>
                                        <p:tgtEl>
                                          <p:spTgt spid="653"/>
                                        </p:tgtEl>
                                        <p:attrNameLst>
                                          <p:attrName>style.visibility</p:attrName>
                                        </p:attrNameLst>
                                      </p:cBhvr>
                                      <p:to>
                                        <p:strVal val="visible"/>
                                      </p:to>
                                    </p:set>
                                    <p:animEffect transition="in" filter="fade">
                                      <p:cBhvr>
                                        <p:cTn id="333" dur="500"/>
                                        <p:tgtEl>
                                          <p:spTgt spid="6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xit" presetSubtype="8" fill="hold" nodeType="clickEffect">
                                  <p:stCondLst>
                                    <p:cond delay="0"/>
                                  </p:stCondLst>
                                  <p:childTnLst>
                                    <p:animEffect transition="out" filter="wipe(left)">
                                      <p:cBhvr>
                                        <p:cTn id="337" dur="500"/>
                                        <p:tgtEl>
                                          <p:spTgt spid="744"/>
                                        </p:tgtEl>
                                      </p:cBhvr>
                                    </p:animEffect>
                                    <p:set>
                                      <p:cBhvr>
                                        <p:cTn id="338" dur="1" fill="hold">
                                          <p:stCondLst>
                                            <p:cond delay="499"/>
                                          </p:stCondLst>
                                        </p:cTn>
                                        <p:tgtEl>
                                          <p:spTgt spid="744"/>
                                        </p:tgtEl>
                                        <p:attrNameLst>
                                          <p:attrName>style.visibility</p:attrName>
                                        </p:attrNameLst>
                                      </p:cBhvr>
                                      <p:to>
                                        <p:strVal val="hidden"/>
                                      </p:to>
                                    </p:set>
                                  </p:childTnLst>
                                </p:cTn>
                              </p:par>
                              <p:par>
                                <p:cTn id="339" presetID="10" presetClass="entr" presetSubtype="0" fill="hold" nodeType="withEffect">
                                  <p:stCondLst>
                                    <p:cond delay="0"/>
                                  </p:stCondLst>
                                  <p:childTnLst>
                                    <p:set>
                                      <p:cBhvr>
                                        <p:cTn id="340" dur="1" fill="hold">
                                          <p:stCondLst>
                                            <p:cond delay="0"/>
                                          </p:stCondLst>
                                        </p:cTn>
                                        <p:tgtEl>
                                          <p:spTgt spid="21"/>
                                        </p:tgtEl>
                                        <p:attrNameLst>
                                          <p:attrName>style.visibility</p:attrName>
                                        </p:attrNameLst>
                                      </p:cBhvr>
                                      <p:to>
                                        <p:strVal val="visible"/>
                                      </p:to>
                                    </p:set>
                                    <p:animEffect transition="in" filter="fade">
                                      <p:cBhvr>
                                        <p:cTn id="341" dur="500"/>
                                        <p:tgtEl>
                                          <p:spTgt spid="21"/>
                                        </p:tgtEl>
                                      </p:cBhvr>
                                    </p:animEffect>
                                  </p:childTnLst>
                                </p:cTn>
                              </p:par>
                            </p:childTnLst>
                          </p:cTn>
                        </p:par>
                        <p:par>
                          <p:cTn id="342" fill="hold">
                            <p:stCondLst>
                              <p:cond delay="500"/>
                            </p:stCondLst>
                            <p:childTnLst>
                              <p:par>
                                <p:cTn id="343" presetID="22" presetClass="entr" presetSubtype="8" fill="hold" nodeType="afterEffect">
                                  <p:stCondLst>
                                    <p:cond delay="0"/>
                                  </p:stCondLst>
                                  <p:childTnLst>
                                    <p:set>
                                      <p:cBhvr>
                                        <p:cTn id="344" dur="1" fill="hold">
                                          <p:stCondLst>
                                            <p:cond delay="0"/>
                                          </p:stCondLst>
                                        </p:cTn>
                                        <p:tgtEl>
                                          <p:spTgt spid="315"/>
                                        </p:tgtEl>
                                        <p:attrNameLst>
                                          <p:attrName>style.visibility</p:attrName>
                                        </p:attrNameLst>
                                      </p:cBhvr>
                                      <p:to>
                                        <p:strVal val="visible"/>
                                      </p:to>
                                    </p:set>
                                    <p:animEffect transition="in" filter="wipe(left)">
                                      <p:cBhvr>
                                        <p:cTn id="345" dur="500"/>
                                        <p:tgtEl>
                                          <p:spTgt spid="315"/>
                                        </p:tgtEl>
                                      </p:cBhvr>
                                    </p:animEffect>
                                  </p:childTnLst>
                                </p:cTn>
                              </p:par>
                              <p:par>
                                <p:cTn id="346" presetID="22" presetClass="entr" presetSubtype="8" fill="hold" nodeType="withEffect">
                                  <p:stCondLst>
                                    <p:cond delay="0"/>
                                  </p:stCondLst>
                                  <p:childTnLst>
                                    <p:set>
                                      <p:cBhvr>
                                        <p:cTn id="347" dur="1" fill="hold">
                                          <p:stCondLst>
                                            <p:cond delay="0"/>
                                          </p:stCondLst>
                                        </p:cTn>
                                        <p:tgtEl>
                                          <p:spTgt spid="318"/>
                                        </p:tgtEl>
                                        <p:attrNameLst>
                                          <p:attrName>style.visibility</p:attrName>
                                        </p:attrNameLst>
                                      </p:cBhvr>
                                      <p:to>
                                        <p:strVal val="visible"/>
                                      </p:to>
                                    </p:set>
                                    <p:animEffect transition="in" filter="wipe(left)">
                                      <p:cBhvr>
                                        <p:cTn id="348" dur="500"/>
                                        <p:tgtEl>
                                          <p:spTgt spid="318"/>
                                        </p:tgtEl>
                                      </p:cBhvr>
                                    </p:animEffect>
                                  </p:childTnLst>
                                </p:cTn>
                              </p:par>
                              <p:par>
                                <p:cTn id="349" presetID="22" presetClass="entr" presetSubtype="1" fill="hold" nodeType="withEffect">
                                  <p:stCondLst>
                                    <p:cond delay="0"/>
                                  </p:stCondLst>
                                  <p:childTnLst>
                                    <p:set>
                                      <p:cBhvr>
                                        <p:cTn id="350" dur="1" fill="hold">
                                          <p:stCondLst>
                                            <p:cond delay="0"/>
                                          </p:stCondLst>
                                        </p:cTn>
                                        <p:tgtEl>
                                          <p:spTgt spid="321"/>
                                        </p:tgtEl>
                                        <p:attrNameLst>
                                          <p:attrName>style.visibility</p:attrName>
                                        </p:attrNameLst>
                                      </p:cBhvr>
                                      <p:to>
                                        <p:strVal val="visible"/>
                                      </p:to>
                                    </p:set>
                                    <p:animEffect transition="in" filter="wipe(up)">
                                      <p:cBhvr>
                                        <p:cTn id="351" dur="500"/>
                                        <p:tgtEl>
                                          <p:spTgt spid="321"/>
                                        </p:tgtEl>
                                      </p:cBhvr>
                                    </p:animEffect>
                                  </p:childTnLst>
                                </p:cTn>
                              </p:par>
                              <p:par>
                                <p:cTn id="352" presetID="22" presetClass="entr" presetSubtype="1" fill="hold" nodeType="withEffect">
                                  <p:stCondLst>
                                    <p:cond delay="0"/>
                                  </p:stCondLst>
                                  <p:childTnLst>
                                    <p:set>
                                      <p:cBhvr>
                                        <p:cTn id="353" dur="1" fill="hold">
                                          <p:stCondLst>
                                            <p:cond delay="0"/>
                                          </p:stCondLst>
                                        </p:cTn>
                                        <p:tgtEl>
                                          <p:spTgt spid="326"/>
                                        </p:tgtEl>
                                        <p:attrNameLst>
                                          <p:attrName>style.visibility</p:attrName>
                                        </p:attrNameLst>
                                      </p:cBhvr>
                                      <p:to>
                                        <p:strVal val="visible"/>
                                      </p:to>
                                    </p:set>
                                    <p:animEffect transition="in" filter="wipe(up)">
                                      <p:cBhvr>
                                        <p:cTn id="354"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58" grpId="0" uiExpand="1" build="allAtOnce"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752" grpId="0" animBg="1"/>
      <p:bldP spid="752" grpId="1" animBg="1"/>
      <p:bldP spid="753" grpId="0" animBg="1"/>
      <p:bldP spid="753" grpId="1" animBg="1"/>
      <p:bldP spid="316" grpId="0" animBg="1"/>
      <p:bldP spid="317" grpId="0" animBg="1"/>
      <p:bldP spid="317" grpId="1" animBg="1"/>
      <p:bldP spid="317" grpId="2" animBg="1"/>
      <p:bldP spid="319" grpId="0" animBg="1"/>
      <p:bldP spid="319" grpId="1" animBg="1"/>
      <p:bldP spid="322" grpId="0" animBg="1"/>
      <p:bldP spid="322" grpId="1" animBg="1"/>
      <p:bldP spid="324" grpId="0" animBg="1"/>
      <p:bldP spid="324" grpId="1" animBg="1"/>
      <p:bldP spid="732" grpId="0" animBg="1"/>
      <p:bldP spid="733" grpId="0" animBg="1"/>
      <p:bldP spid="740" grpId="0" animBg="1"/>
      <p:bldP spid="740" grpId="1" animBg="1"/>
      <p:bldP spid="741" grpId="0" animBg="1"/>
      <p:bldP spid="741" grpId="1" animBg="1"/>
      <p:bldP spid="747" grpId="0" animBg="1"/>
      <p:bldP spid="748" grpId="0" animBg="1"/>
      <p:bldP spid="731" grpId="0" animBg="1"/>
      <p:bldP spid="325" grpId="0" animBg="1"/>
      <p:bldP spid="327" grpId="0" animBg="1"/>
      <p:bldP spid="327" grpId="1" animBg="1"/>
      <p:bldP spid="328" grpId="0" animBg="1"/>
      <p:bldP spid="3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2">
                    <a:lumMod val="50000"/>
                  </a:schemeClr>
                </a:solidFill>
              </a:rPr>
              <a:t>Shipping Manifest</a:t>
            </a:r>
          </a:p>
        </p:txBody>
      </p:sp>
      <p:sp>
        <p:nvSpPr>
          <p:cNvPr id="3" name="Content Placeholder 2"/>
          <p:cNvSpPr>
            <a:spLocks noGrp="1"/>
          </p:cNvSpPr>
          <p:nvPr>
            <p:ph idx="1"/>
          </p:nvPr>
        </p:nvSpPr>
        <p:spPr>
          <a:xfrm>
            <a:off x="2337333" y="1600461"/>
            <a:ext cx="9650631" cy="4525321"/>
          </a:xfrm>
        </p:spPr>
        <p:txBody>
          <a:bodyPr>
            <a:noAutofit/>
          </a:bodyPr>
          <a:lstStyle/>
          <a:p>
            <a:pPr marL="0" lvl="0" indent="0" defTabSz="932742">
              <a:buSzPct val="90000"/>
              <a:buNone/>
            </a:pPr>
            <a:r>
              <a:rPr lang="en-US" sz="28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Building</a:t>
            </a:r>
          </a:p>
          <a:p>
            <a:pPr marL="0" lvl="0" indent="0" defTabSz="932742">
              <a:buSzPct val="90000"/>
              <a:buNone/>
            </a:pPr>
            <a:r>
              <a:rPr lang="en-US" sz="28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Building your code, with a container first mindset</a:t>
            </a:r>
          </a:p>
          <a:p>
            <a:pPr marL="0" lvl="0" indent="0" defTabSz="932742">
              <a:buSzPct val="90000"/>
              <a:buNone/>
            </a:pPr>
            <a:r>
              <a:rPr lang="en-US" sz="28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Running</a:t>
            </a:r>
          </a:p>
          <a:p>
            <a:pPr marL="0" lvl="0" indent="0" defTabSz="932742">
              <a:buSzPct val="90000"/>
              <a:buNone/>
            </a:pPr>
            <a:r>
              <a:rPr lang="en-US" sz="28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Prepare your code to run</a:t>
            </a:r>
          </a:p>
          <a:p>
            <a:pPr marL="0" lvl="0" indent="0" defTabSz="932742">
              <a:buSzPct val="90000"/>
              <a:buNone/>
            </a:pPr>
            <a:r>
              <a:rPr lang="en-US" sz="28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Deploying updates to your code</a:t>
            </a:r>
          </a:p>
          <a:p>
            <a:pPr marL="0" lvl="0" indent="0" defTabSz="932742">
              <a:buSzPct val="90000"/>
              <a:buNone/>
            </a:pPr>
            <a:r>
              <a:rPr lang="en-US" sz="28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Patching</a:t>
            </a:r>
          </a:p>
          <a:p>
            <a:pPr marL="0" lvl="0" indent="0" defTabSz="932742">
              <a:buSzPct val="90000"/>
              <a:buNone/>
            </a:pPr>
            <a:r>
              <a:rPr lang="en-US" sz="28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Patching – the paradigm shift</a:t>
            </a:r>
          </a:p>
          <a:p>
            <a:pPr marL="0" lvl="0" indent="0" defTabSz="932742">
              <a:buSzPct val="90000"/>
              <a:buNone/>
            </a:pPr>
            <a:r>
              <a:rPr lang="en-US" sz="28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Reaping the rewards of your efforts</a:t>
            </a:r>
          </a:p>
        </p:txBody>
      </p:sp>
    </p:spTree>
    <p:extLst>
      <p:ext uri="{BB962C8B-B14F-4D97-AF65-F5344CB8AC3E}">
        <p14:creationId xmlns:p14="http://schemas.microsoft.com/office/powerpoint/2010/main" val="2121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Deploying Stable Tags Creates Instability </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E9ECA4C-6CAF-45AD-8A17-12DC81E9F71C}"/>
              </a:ext>
            </a:extLst>
          </p:cNvPr>
          <p:cNvGrpSpPr/>
          <p:nvPr/>
        </p:nvGrpSpPr>
        <p:grpSpPr>
          <a:xfrm>
            <a:off x="5459515" y="3307596"/>
            <a:ext cx="5557756" cy="1250813"/>
            <a:chOff x="1763047" y="2900499"/>
            <a:chExt cx="5557756" cy="1250813"/>
          </a:xfrm>
        </p:grpSpPr>
        <p:sp>
          <p:nvSpPr>
            <p:cNvPr id="52" name="Rectangle 51">
              <a:extLst>
                <a:ext uri="{FF2B5EF4-FFF2-40B4-BE49-F238E27FC236}">
                  <a16:creationId xmlns:a16="http://schemas.microsoft.com/office/drawing/2014/main" id="{111D543B-1510-41FE-B13A-B87941F8DB31}"/>
                </a:ext>
              </a:extLst>
            </p:cNvPr>
            <p:cNvSpPr/>
            <p:nvPr/>
          </p:nvSpPr>
          <p:spPr bwMode="auto">
            <a:xfrm>
              <a:off x="1763047" y="2900499"/>
              <a:ext cx="5557756"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C72F38C-0163-4DE2-A360-B93833BCE29B}"/>
                </a:ext>
              </a:extLst>
            </p:cNvPr>
            <p:cNvSpPr/>
            <p:nvPr/>
          </p:nvSpPr>
          <p:spPr bwMode="auto">
            <a:xfrm>
              <a:off x="1837982" y="2931370"/>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60" name="Rectangle 59">
              <a:extLst>
                <a:ext uri="{FF2B5EF4-FFF2-40B4-BE49-F238E27FC236}">
                  <a16:creationId xmlns:a16="http://schemas.microsoft.com/office/drawing/2014/main" id="{7548015C-D230-4E78-80FE-E09337C930AB}"/>
                </a:ext>
              </a:extLst>
            </p:cNvPr>
            <p:cNvSpPr/>
            <p:nvPr/>
          </p:nvSpPr>
          <p:spPr bwMode="auto">
            <a:xfrm>
              <a:off x="1842652" y="3838464"/>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grpSp>
        <p:nvGrpSpPr>
          <p:cNvPr id="24" name="Group 23">
            <a:extLst>
              <a:ext uri="{FF2B5EF4-FFF2-40B4-BE49-F238E27FC236}">
                <a16:creationId xmlns:a16="http://schemas.microsoft.com/office/drawing/2014/main" id="{99ECE306-FE73-4B38-8A04-558BEA1EDCF4}"/>
              </a:ext>
            </a:extLst>
          </p:cNvPr>
          <p:cNvGrpSpPr/>
          <p:nvPr/>
        </p:nvGrpSpPr>
        <p:grpSpPr>
          <a:xfrm>
            <a:off x="5459515" y="1862972"/>
            <a:ext cx="4930571" cy="1250813"/>
            <a:chOff x="1763047" y="1455876"/>
            <a:chExt cx="4930570" cy="1250813"/>
          </a:xfrm>
        </p:grpSpPr>
        <p:sp>
          <p:nvSpPr>
            <p:cNvPr id="4" name="Rectangle 3">
              <a:extLst>
                <a:ext uri="{FF2B5EF4-FFF2-40B4-BE49-F238E27FC236}">
                  <a16:creationId xmlns:a16="http://schemas.microsoft.com/office/drawing/2014/main" id="{F8936A4C-17C4-4519-83CC-9911377581AB}"/>
                </a:ext>
              </a:extLst>
            </p:cNvPr>
            <p:cNvSpPr/>
            <p:nvPr/>
          </p:nvSpPr>
          <p:spPr bwMode="auto">
            <a:xfrm>
              <a:off x="1763047" y="1455876"/>
              <a:ext cx="4930570"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4DC49A7-AE75-4ED0-98E8-6C8F4854E813}"/>
                </a:ext>
              </a:extLst>
            </p:cNvPr>
            <p:cNvSpPr/>
            <p:nvPr/>
          </p:nvSpPr>
          <p:spPr bwMode="auto">
            <a:xfrm>
              <a:off x="1837982" y="1486746"/>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9" name="Rectangle 8">
              <a:extLst>
                <a:ext uri="{FF2B5EF4-FFF2-40B4-BE49-F238E27FC236}">
                  <a16:creationId xmlns:a16="http://schemas.microsoft.com/office/drawing/2014/main" id="{589CA2CA-6999-425E-942F-25CA33583D7E}"/>
                </a:ext>
              </a:extLst>
            </p:cNvPr>
            <p:cNvSpPr/>
            <p:nvPr/>
          </p:nvSpPr>
          <p:spPr bwMode="auto">
            <a:xfrm>
              <a:off x="1842652" y="2393841"/>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2" name="Title 1">
            <a:extLst>
              <a:ext uri="{FF2B5EF4-FFF2-40B4-BE49-F238E27FC236}">
                <a16:creationId xmlns:a16="http://schemas.microsoft.com/office/drawing/2014/main" id="{184F1A66-EAD9-49D9-A014-4B0F68750870}"/>
              </a:ext>
            </a:extLst>
          </p:cNvPr>
          <p:cNvSpPr>
            <a:spLocks noGrp="1"/>
          </p:cNvSpPr>
          <p:nvPr>
            <p:ph type="title"/>
          </p:nvPr>
        </p:nvSpPr>
        <p:spPr/>
        <p:txBody>
          <a:bodyPr/>
          <a:lstStyle/>
          <a:p>
            <a:r>
              <a:rPr lang="en-US"/>
              <a:t>Tagging Techniques</a:t>
            </a:r>
          </a:p>
        </p:txBody>
      </p:sp>
      <p:sp>
        <p:nvSpPr>
          <p:cNvPr id="5" name="Rectangle 4">
            <a:extLst>
              <a:ext uri="{FF2B5EF4-FFF2-40B4-BE49-F238E27FC236}">
                <a16:creationId xmlns:a16="http://schemas.microsoft.com/office/drawing/2014/main" id="{ED47414D-2557-400D-B8AB-A4FFFD5F970B}"/>
              </a:ext>
            </a:extLst>
          </p:cNvPr>
          <p:cNvSpPr/>
          <p:nvPr/>
        </p:nvSpPr>
        <p:spPr bwMode="auto">
          <a:xfrm>
            <a:off x="7754774"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7" name="Rectangle 6">
            <a:extLst>
              <a:ext uri="{FF2B5EF4-FFF2-40B4-BE49-F238E27FC236}">
                <a16:creationId xmlns:a16="http://schemas.microsoft.com/office/drawing/2014/main" id="{88D65B15-B0E0-4EC0-9821-18495583AF8F}"/>
              </a:ext>
            </a:extLst>
          </p:cNvPr>
          <p:cNvSpPr/>
          <p:nvPr/>
        </p:nvSpPr>
        <p:spPr bwMode="auto">
          <a:xfrm>
            <a:off x="6440975" y="219620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8" name="Rectangle 7">
            <a:extLst>
              <a:ext uri="{FF2B5EF4-FFF2-40B4-BE49-F238E27FC236}">
                <a16:creationId xmlns:a16="http://schemas.microsoft.com/office/drawing/2014/main" id="{684C4910-EEFC-4723-801B-AA7CAD4F68D8}"/>
              </a:ext>
            </a:extLst>
          </p:cNvPr>
          <p:cNvSpPr/>
          <p:nvPr/>
        </p:nvSpPr>
        <p:spPr bwMode="auto">
          <a:xfrm>
            <a:off x="6442633" y="2498573"/>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10" name="Rectangle 9">
            <a:extLst>
              <a:ext uri="{FF2B5EF4-FFF2-40B4-BE49-F238E27FC236}">
                <a16:creationId xmlns:a16="http://schemas.microsoft.com/office/drawing/2014/main" id="{495B4D30-0EC8-4937-8CA7-3B25B2F829FB}"/>
              </a:ext>
            </a:extLst>
          </p:cNvPr>
          <p:cNvSpPr/>
          <p:nvPr/>
        </p:nvSpPr>
        <p:spPr bwMode="auto">
          <a:xfrm>
            <a:off x="644827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11" name="Rectangle 10">
            <a:extLst>
              <a:ext uri="{FF2B5EF4-FFF2-40B4-BE49-F238E27FC236}">
                <a16:creationId xmlns:a16="http://schemas.microsoft.com/office/drawing/2014/main" id="{F9895457-E276-4D1C-99B7-EE756373011F}"/>
              </a:ext>
            </a:extLst>
          </p:cNvPr>
          <p:cNvSpPr/>
          <p:nvPr/>
        </p:nvSpPr>
        <p:spPr bwMode="auto">
          <a:xfrm>
            <a:off x="7101522"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12" name="Rectangle 11">
            <a:extLst>
              <a:ext uri="{FF2B5EF4-FFF2-40B4-BE49-F238E27FC236}">
                <a16:creationId xmlns:a16="http://schemas.microsoft.com/office/drawing/2014/main" id="{9F886CAE-4968-48E0-AB89-F6707339C53E}"/>
              </a:ext>
            </a:extLst>
          </p:cNvPr>
          <p:cNvSpPr/>
          <p:nvPr/>
        </p:nvSpPr>
        <p:spPr bwMode="auto">
          <a:xfrm>
            <a:off x="7754774"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13" name="Rectangle 12">
            <a:extLst>
              <a:ext uri="{FF2B5EF4-FFF2-40B4-BE49-F238E27FC236}">
                <a16:creationId xmlns:a16="http://schemas.microsoft.com/office/drawing/2014/main" id="{AC500449-42AA-46F8-A263-7A5782BA6A79}"/>
              </a:ext>
            </a:extLst>
          </p:cNvPr>
          <p:cNvSpPr/>
          <p:nvPr/>
        </p:nvSpPr>
        <p:spPr bwMode="auto">
          <a:xfrm>
            <a:off x="9061278"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14" name="Rectangle 13">
            <a:extLst>
              <a:ext uri="{FF2B5EF4-FFF2-40B4-BE49-F238E27FC236}">
                <a16:creationId xmlns:a16="http://schemas.microsoft.com/office/drawing/2014/main" id="{4920307E-5C83-45DD-B520-C83A8304CD72}"/>
              </a:ext>
            </a:extLst>
          </p:cNvPr>
          <p:cNvSpPr/>
          <p:nvPr/>
        </p:nvSpPr>
        <p:spPr bwMode="auto">
          <a:xfrm>
            <a:off x="8408026"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15" name="Rectangle 14">
            <a:extLst>
              <a:ext uri="{FF2B5EF4-FFF2-40B4-BE49-F238E27FC236}">
                <a16:creationId xmlns:a16="http://schemas.microsoft.com/office/drawing/2014/main" id="{710121FC-6693-4A0C-92FB-DA3863460D70}"/>
              </a:ext>
            </a:extLst>
          </p:cNvPr>
          <p:cNvSpPr/>
          <p:nvPr/>
        </p:nvSpPr>
        <p:spPr bwMode="auto">
          <a:xfrm>
            <a:off x="7096853"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16" name="Rectangle 15">
            <a:extLst>
              <a:ext uri="{FF2B5EF4-FFF2-40B4-BE49-F238E27FC236}">
                <a16:creationId xmlns:a16="http://schemas.microsoft.com/office/drawing/2014/main" id="{3BA38A66-A238-4D8C-9A34-397BAF86A9F8}"/>
              </a:ext>
            </a:extLst>
          </p:cNvPr>
          <p:cNvSpPr/>
          <p:nvPr/>
        </p:nvSpPr>
        <p:spPr bwMode="auto">
          <a:xfrm>
            <a:off x="971453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5wd1k</a:t>
            </a:r>
          </a:p>
        </p:txBody>
      </p:sp>
      <p:sp>
        <p:nvSpPr>
          <p:cNvPr id="17" name="Rectangle 16">
            <a:extLst>
              <a:ext uri="{FF2B5EF4-FFF2-40B4-BE49-F238E27FC236}">
                <a16:creationId xmlns:a16="http://schemas.microsoft.com/office/drawing/2014/main" id="{A07BC9B9-FA58-432A-A722-39A84BFF2365}"/>
              </a:ext>
            </a:extLst>
          </p:cNvPr>
          <p:cNvSpPr/>
          <p:nvPr/>
        </p:nvSpPr>
        <p:spPr bwMode="auto">
          <a:xfrm>
            <a:off x="9056609"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:2.1</a:t>
            </a:r>
          </a:p>
        </p:txBody>
      </p:sp>
      <p:sp>
        <p:nvSpPr>
          <p:cNvPr id="18" name="Rectangle 17">
            <a:extLst>
              <a:ext uri="{FF2B5EF4-FFF2-40B4-BE49-F238E27FC236}">
                <a16:creationId xmlns:a16="http://schemas.microsoft.com/office/drawing/2014/main" id="{F54152B3-8CB1-4638-9748-398CB1B79876}"/>
              </a:ext>
            </a:extLst>
          </p:cNvPr>
          <p:cNvSpPr/>
          <p:nvPr/>
        </p:nvSpPr>
        <p:spPr bwMode="auto">
          <a:xfrm>
            <a:off x="8408026"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sp>
        <p:nvSpPr>
          <p:cNvPr id="19" name="Rectangle 18">
            <a:extLst>
              <a:ext uri="{FF2B5EF4-FFF2-40B4-BE49-F238E27FC236}">
                <a16:creationId xmlns:a16="http://schemas.microsoft.com/office/drawing/2014/main" id="{E897A92B-2FCD-46EA-AA08-216863055FC2}"/>
              </a:ext>
            </a:extLst>
          </p:cNvPr>
          <p:cNvSpPr/>
          <p:nvPr/>
        </p:nvSpPr>
        <p:spPr bwMode="auto">
          <a:xfrm>
            <a:off x="8415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20" name="Rectangle 19">
            <a:extLst>
              <a:ext uri="{FF2B5EF4-FFF2-40B4-BE49-F238E27FC236}">
                <a16:creationId xmlns:a16="http://schemas.microsoft.com/office/drawing/2014/main" id="{613E4091-718A-4405-B6FA-38EE7BD85ED2}"/>
              </a:ext>
            </a:extLst>
          </p:cNvPr>
          <p:cNvSpPr/>
          <p:nvPr/>
        </p:nvSpPr>
        <p:spPr bwMode="auto">
          <a:xfrm>
            <a:off x="9714530"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:3.0</a:t>
            </a:r>
          </a:p>
        </p:txBody>
      </p:sp>
      <p:sp>
        <p:nvSpPr>
          <p:cNvPr id="21" name="Rectangle 20">
            <a:extLst>
              <a:ext uri="{FF2B5EF4-FFF2-40B4-BE49-F238E27FC236}">
                <a16:creationId xmlns:a16="http://schemas.microsoft.com/office/drawing/2014/main" id="{0F6B5F85-D393-466C-9854-216FB6C57483}"/>
              </a:ext>
            </a:extLst>
          </p:cNvPr>
          <p:cNvSpPr/>
          <p:nvPr/>
        </p:nvSpPr>
        <p:spPr bwMode="auto">
          <a:xfrm>
            <a:off x="9714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:3</a:t>
            </a:r>
          </a:p>
        </p:txBody>
      </p:sp>
      <p:sp>
        <p:nvSpPr>
          <p:cNvPr id="22" name="Rectangle 21">
            <a:extLst>
              <a:ext uri="{FF2B5EF4-FFF2-40B4-BE49-F238E27FC236}">
                <a16:creationId xmlns:a16="http://schemas.microsoft.com/office/drawing/2014/main" id="{A506E0BD-B958-4978-9ECC-318C568466E2}"/>
              </a:ext>
            </a:extLst>
          </p:cNvPr>
          <p:cNvSpPr/>
          <p:nvPr/>
        </p:nvSpPr>
        <p:spPr bwMode="auto">
          <a:xfrm>
            <a:off x="6440973" y="189284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58" name="Rectangle 57">
            <a:extLst>
              <a:ext uri="{FF2B5EF4-FFF2-40B4-BE49-F238E27FC236}">
                <a16:creationId xmlns:a16="http://schemas.microsoft.com/office/drawing/2014/main" id="{741C5259-2B41-43B8-B525-062422056E21}"/>
              </a:ext>
            </a:extLst>
          </p:cNvPr>
          <p:cNvSpPr/>
          <p:nvPr/>
        </p:nvSpPr>
        <p:spPr bwMode="auto">
          <a:xfrm>
            <a:off x="6440975" y="364083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59" name="Rectangle 58">
            <a:extLst>
              <a:ext uri="{FF2B5EF4-FFF2-40B4-BE49-F238E27FC236}">
                <a16:creationId xmlns:a16="http://schemas.microsoft.com/office/drawing/2014/main" id="{7F94DBB4-51DC-408F-92D1-DCBF5FB0662B}"/>
              </a:ext>
            </a:extLst>
          </p:cNvPr>
          <p:cNvSpPr/>
          <p:nvPr/>
        </p:nvSpPr>
        <p:spPr bwMode="auto">
          <a:xfrm>
            <a:off x="6442633" y="394319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61" name="Rectangle 60">
            <a:extLst>
              <a:ext uri="{FF2B5EF4-FFF2-40B4-BE49-F238E27FC236}">
                <a16:creationId xmlns:a16="http://schemas.microsoft.com/office/drawing/2014/main" id="{7CD98E6F-2727-44B4-AFA3-5B52E470F0B2}"/>
              </a:ext>
            </a:extLst>
          </p:cNvPr>
          <p:cNvSpPr/>
          <p:nvPr/>
        </p:nvSpPr>
        <p:spPr bwMode="auto">
          <a:xfrm>
            <a:off x="644827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62" name="Rectangle 61">
            <a:extLst>
              <a:ext uri="{FF2B5EF4-FFF2-40B4-BE49-F238E27FC236}">
                <a16:creationId xmlns:a16="http://schemas.microsoft.com/office/drawing/2014/main" id="{0A0C5F32-942D-4139-B34A-D7264DD2482A}"/>
              </a:ext>
            </a:extLst>
          </p:cNvPr>
          <p:cNvSpPr/>
          <p:nvPr/>
        </p:nvSpPr>
        <p:spPr bwMode="auto">
          <a:xfrm>
            <a:off x="710152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63" name="Rectangle 62">
            <a:extLst>
              <a:ext uri="{FF2B5EF4-FFF2-40B4-BE49-F238E27FC236}">
                <a16:creationId xmlns:a16="http://schemas.microsoft.com/office/drawing/2014/main" id="{4A83D435-EA27-4E52-A37A-6C2F6744D2B6}"/>
              </a:ext>
            </a:extLst>
          </p:cNvPr>
          <p:cNvSpPr/>
          <p:nvPr/>
        </p:nvSpPr>
        <p:spPr bwMode="auto">
          <a:xfrm>
            <a:off x="7754774"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64" name="Rectangle 63">
            <a:extLst>
              <a:ext uri="{FF2B5EF4-FFF2-40B4-BE49-F238E27FC236}">
                <a16:creationId xmlns:a16="http://schemas.microsoft.com/office/drawing/2014/main" id="{BC8E12EB-2070-428E-86DE-D0D88A6E0B5A}"/>
              </a:ext>
            </a:extLst>
          </p:cNvPr>
          <p:cNvSpPr/>
          <p:nvPr/>
        </p:nvSpPr>
        <p:spPr bwMode="auto">
          <a:xfrm>
            <a:off x="9061278"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65" name="Rectangle 64">
            <a:extLst>
              <a:ext uri="{FF2B5EF4-FFF2-40B4-BE49-F238E27FC236}">
                <a16:creationId xmlns:a16="http://schemas.microsoft.com/office/drawing/2014/main" id="{80988497-130B-48C9-AF57-59CC49B03110}"/>
              </a:ext>
            </a:extLst>
          </p:cNvPr>
          <p:cNvSpPr/>
          <p:nvPr/>
        </p:nvSpPr>
        <p:spPr bwMode="auto">
          <a:xfrm>
            <a:off x="8408026"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66" name="Rectangle 65">
            <a:extLst>
              <a:ext uri="{FF2B5EF4-FFF2-40B4-BE49-F238E27FC236}">
                <a16:creationId xmlns:a16="http://schemas.microsoft.com/office/drawing/2014/main" id="{518EC467-BB28-4BE5-80E6-69EAE31E283B}"/>
              </a:ext>
            </a:extLst>
          </p:cNvPr>
          <p:cNvSpPr/>
          <p:nvPr/>
        </p:nvSpPr>
        <p:spPr bwMode="auto">
          <a:xfrm>
            <a:off x="7096853"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67" name="Rectangle 66">
            <a:extLst>
              <a:ext uri="{FF2B5EF4-FFF2-40B4-BE49-F238E27FC236}">
                <a16:creationId xmlns:a16="http://schemas.microsoft.com/office/drawing/2014/main" id="{9FB2EE9B-6578-478A-8CD7-88BCBAC22E54}"/>
              </a:ext>
            </a:extLst>
          </p:cNvPr>
          <p:cNvSpPr/>
          <p:nvPr/>
        </p:nvSpPr>
        <p:spPr bwMode="auto">
          <a:xfrm>
            <a:off x="971453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68" name="Rectangle 67">
            <a:extLst>
              <a:ext uri="{FF2B5EF4-FFF2-40B4-BE49-F238E27FC236}">
                <a16:creationId xmlns:a16="http://schemas.microsoft.com/office/drawing/2014/main" id="{7F91FB6B-A802-4CFE-8D3D-2941EFAB7FAE}"/>
              </a:ext>
            </a:extLst>
          </p:cNvPr>
          <p:cNvSpPr/>
          <p:nvPr/>
        </p:nvSpPr>
        <p:spPr bwMode="auto">
          <a:xfrm>
            <a:off x="9056609"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69" name="Rectangle 68">
            <a:extLst>
              <a:ext uri="{FF2B5EF4-FFF2-40B4-BE49-F238E27FC236}">
                <a16:creationId xmlns:a16="http://schemas.microsoft.com/office/drawing/2014/main" id="{9159FB53-9EBB-4C94-825D-8BE9BA24F06B}"/>
              </a:ext>
            </a:extLst>
          </p:cNvPr>
          <p:cNvSpPr/>
          <p:nvPr/>
        </p:nvSpPr>
        <p:spPr bwMode="auto">
          <a:xfrm>
            <a:off x="9714530" y="3640831"/>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70" name="Rectangle 69">
            <a:extLst>
              <a:ext uri="{FF2B5EF4-FFF2-40B4-BE49-F238E27FC236}">
                <a16:creationId xmlns:a16="http://schemas.microsoft.com/office/drawing/2014/main" id="{21A7B8EA-3D15-4957-ABAA-071BF4ABA5C2}"/>
              </a:ext>
            </a:extLst>
          </p:cNvPr>
          <p:cNvSpPr/>
          <p:nvPr/>
        </p:nvSpPr>
        <p:spPr bwMode="auto">
          <a:xfrm>
            <a:off x="6440973" y="333747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71" name="Rectangle 70">
            <a:extLst>
              <a:ext uri="{FF2B5EF4-FFF2-40B4-BE49-F238E27FC236}">
                <a16:creationId xmlns:a16="http://schemas.microsoft.com/office/drawing/2014/main" id="{484DC5FF-8B26-4080-BE17-F9F3B3633E42}"/>
              </a:ext>
            </a:extLst>
          </p:cNvPr>
          <p:cNvSpPr/>
          <p:nvPr/>
        </p:nvSpPr>
        <p:spPr bwMode="auto">
          <a:xfrm>
            <a:off x="1036778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72" name="Rectangle 71">
            <a:extLst>
              <a:ext uri="{FF2B5EF4-FFF2-40B4-BE49-F238E27FC236}">
                <a16:creationId xmlns:a16="http://schemas.microsoft.com/office/drawing/2014/main" id="{F257170B-1CC3-4D2E-B000-0C561093FDE9}"/>
              </a:ext>
            </a:extLst>
          </p:cNvPr>
          <p:cNvSpPr/>
          <p:nvPr/>
        </p:nvSpPr>
        <p:spPr bwMode="auto">
          <a:xfrm>
            <a:off x="9714530" y="3940526"/>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grpSp>
        <p:nvGrpSpPr>
          <p:cNvPr id="75" name="Group 74">
            <a:extLst>
              <a:ext uri="{FF2B5EF4-FFF2-40B4-BE49-F238E27FC236}">
                <a16:creationId xmlns:a16="http://schemas.microsoft.com/office/drawing/2014/main" id="{97131EBF-5974-409C-93B6-888E163C17F4}"/>
              </a:ext>
            </a:extLst>
          </p:cNvPr>
          <p:cNvGrpSpPr/>
          <p:nvPr/>
        </p:nvGrpSpPr>
        <p:grpSpPr>
          <a:xfrm>
            <a:off x="5470199" y="5297155"/>
            <a:ext cx="5557756" cy="663577"/>
            <a:chOff x="1773730" y="5026680"/>
            <a:chExt cx="5557756" cy="663577"/>
          </a:xfrm>
        </p:grpSpPr>
        <p:sp>
          <p:nvSpPr>
            <p:cNvPr id="76" name="Rectangle 75">
              <a:extLst>
                <a:ext uri="{FF2B5EF4-FFF2-40B4-BE49-F238E27FC236}">
                  <a16:creationId xmlns:a16="http://schemas.microsoft.com/office/drawing/2014/main" id="{07EA4689-4499-4D35-8D7D-41D366618CC2}"/>
                </a:ext>
              </a:extLst>
            </p:cNvPr>
            <p:cNvSpPr/>
            <p:nvPr/>
          </p:nvSpPr>
          <p:spPr bwMode="auto">
            <a:xfrm>
              <a:off x="1773730" y="5026680"/>
              <a:ext cx="5557756" cy="663577"/>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83ADC43-A356-43B1-AFA4-15E22A0F211E}"/>
                </a:ext>
              </a:extLst>
            </p:cNvPr>
            <p:cNvSpPr/>
            <p:nvPr/>
          </p:nvSpPr>
          <p:spPr bwMode="auto">
            <a:xfrm>
              <a:off x="1848665" y="5073710"/>
              <a:ext cx="787963" cy="25158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78" name="Rectangle 77">
              <a:extLst>
                <a:ext uri="{FF2B5EF4-FFF2-40B4-BE49-F238E27FC236}">
                  <a16:creationId xmlns:a16="http://schemas.microsoft.com/office/drawing/2014/main" id="{A342D21C-71B7-49C3-96C7-00AA3C375C88}"/>
                </a:ext>
              </a:extLst>
            </p:cNvPr>
            <p:cNvSpPr/>
            <p:nvPr/>
          </p:nvSpPr>
          <p:spPr bwMode="auto">
            <a:xfrm>
              <a:off x="1853335" y="5377410"/>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79" name="Rectangle 78">
            <a:extLst>
              <a:ext uri="{FF2B5EF4-FFF2-40B4-BE49-F238E27FC236}">
                <a16:creationId xmlns:a16="http://schemas.microsoft.com/office/drawing/2014/main" id="{78664EF9-B149-424C-A4D5-A6C5B1B1D843}"/>
              </a:ext>
            </a:extLst>
          </p:cNvPr>
          <p:cNvSpPr/>
          <p:nvPr/>
        </p:nvSpPr>
        <p:spPr bwMode="auto">
          <a:xfrm>
            <a:off x="6453316" y="534418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:12204</a:t>
            </a:r>
          </a:p>
        </p:txBody>
      </p:sp>
      <p:sp>
        <p:nvSpPr>
          <p:cNvPr id="80" name="Rectangle 79">
            <a:extLst>
              <a:ext uri="{FF2B5EF4-FFF2-40B4-BE49-F238E27FC236}">
                <a16:creationId xmlns:a16="http://schemas.microsoft.com/office/drawing/2014/main" id="{94F99AE2-D9F6-4FC8-9B4F-3168E2412190}"/>
              </a:ext>
            </a:extLst>
          </p:cNvPr>
          <p:cNvSpPr/>
          <p:nvPr/>
        </p:nvSpPr>
        <p:spPr bwMode="auto">
          <a:xfrm>
            <a:off x="645895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81" name="Rectangle 80">
            <a:extLst>
              <a:ext uri="{FF2B5EF4-FFF2-40B4-BE49-F238E27FC236}">
                <a16:creationId xmlns:a16="http://schemas.microsoft.com/office/drawing/2014/main" id="{B9269FC5-7B65-421C-8518-E55C867F5667}"/>
              </a:ext>
            </a:extLst>
          </p:cNvPr>
          <p:cNvSpPr/>
          <p:nvPr/>
        </p:nvSpPr>
        <p:spPr bwMode="auto">
          <a:xfrm>
            <a:off x="709685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82" name="Rectangle 81">
            <a:extLst>
              <a:ext uri="{FF2B5EF4-FFF2-40B4-BE49-F238E27FC236}">
                <a16:creationId xmlns:a16="http://schemas.microsoft.com/office/drawing/2014/main" id="{65D21C8D-57E1-4F69-A922-30F48E9B05BE}"/>
              </a:ext>
            </a:extLst>
          </p:cNvPr>
          <p:cNvSpPr/>
          <p:nvPr/>
        </p:nvSpPr>
        <p:spPr bwMode="auto">
          <a:xfrm>
            <a:off x="7765457"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83" name="Rectangle 82">
            <a:extLst>
              <a:ext uri="{FF2B5EF4-FFF2-40B4-BE49-F238E27FC236}">
                <a16:creationId xmlns:a16="http://schemas.microsoft.com/office/drawing/2014/main" id="{B3A1327C-1013-4A0F-B9C2-F51EDDC398FB}"/>
              </a:ext>
            </a:extLst>
          </p:cNvPr>
          <p:cNvSpPr/>
          <p:nvPr/>
        </p:nvSpPr>
        <p:spPr bwMode="auto">
          <a:xfrm>
            <a:off x="9071961"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84" name="Rectangle 83">
            <a:extLst>
              <a:ext uri="{FF2B5EF4-FFF2-40B4-BE49-F238E27FC236}">
                <a16:creationId xmlns:a16="http://schemas.microsoft.com/office/drawing/2014/main" id="{96134F77-0B31-4F15-9DC3-386379A9FC87}"/>
              </a:ext>
            </a:extLst>
          </p:cNvPr>
          <p:cNvSpPr/>
          <p:nvPr/>
        </p:nvSpPr>
        <p:spPr bwMode="auto">
          <a:xfrm>
            <a:off x="8418709"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85" name="Rectangle 84">
            <a:extLst>
              <a:ext uri="{FF2B5EF4-FFF2-40B4-BE49-F238E27FC236}">
                <a16:creationId xmlns:a16="http://schemas.microsoft.com/office/drawing/2014/main" id="{C3CC654C-2DF0-49D2-B9F1-59B01DE39688}"/>
              </a:ext>
            </a:extLst>
          </p:cNvPr>
          <p:cNvSpPr/>
          <p:nvPr/>
        </p:nvSpPr>
        <p:spPr bwMode="auto">
          <a:xfrm>
            <a:off x="709218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:12328</a:t>
            </a:r>
          </a:p>
        </p:txBody>
      </p:sp>
      <p:sp>
        <p:nvSpPr>
          <p:cNvPr id="86" name="Rectangle 85">
            <a:extLst>
              <a:ext uri="{FF2B5EF4-FFF2-40B4-BE49-F238E27FC236}">
                <a16:creationId xmlns:a16="http://schemas.microsoft.com/office/drawing/2014/main" id="{B555F067-C328-4DE9-8A43-FFE13E33AB51}"/>
              </a:ext>
            </a:extLst>
          </p:cNvPr>
          <p:cNvSpPr/>
          <p:nvPr/>
        </p:nvSpPr>
        <p:spPr bwMode="auto">
          <a:xfrm>
            <a:off x="972521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87" name="Rectangle 86">
            <a:extLst>
              <a:ext uri="{FF2B5EF4-FFF2-40B4-BE49-F238E27FC236}">
                <a16:creationId xmlns:a16="http://schemas.microsoft.com/office/drawing/2014/main" id="{73CA7A5C-7335-449F-AF45-876F9A39390D}"/>
              </a:ext>
            </a:extLst>
          </p:cNvPr>
          <p:cNvSpPr/>
          <p:nvPr/>
        </p:nvSpPr>
        <p:spPr bwMode="auto">
          <a:xfrm>
            <a:off x="906729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:35091</a:t>
            </a:r>
          </a:p>
        </p:txBody>
      </p:sp>
      <p:sp>
        <p:nvSpPr>
          <p:cNvPr id="89" name="Rectangle 88">
            <a:extLst>
              <a:ext uri="{FF2B5EF4-FFF2-40B4-BE49-F238E27FC236}">
                <a16:creationId xmlns:a16="http://schemas.microsoft.com/office/drawing/2014/main" id="{F96AC813-C676-4F7B-AD67-23148D01E3C1}"/>
              </a:ext>
            </a:extLst>
          </p:cNvPr>
          <p:cNvSpPr/>
          <p:nvPr/>
        </p:nvSpPr>
        <p:spPr bwMode="auto">
          <a:xfrm>
            <a:off x="10378465"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90" name="Rectangle 89">
            <a:extLst>
              <a:ext uri="{FF2B5EF4-FFF2-40B4-BE49-F238E27FC236}">
                <a16:creationId xmlns:a16="http://schemas.microsoft.com/office/drawing/2014/main" id="{CFD73BE0-DBBD-402D-9114-4C956971655E}"/>
              </a:ext>
            </a:extLst>
          </p:cNvPr>
          <p:cNvSpPr/>
          <p:nvPr/>
        </p:nvSpPr>
        <p:spPr bwMode="auto">
          <a:xfrm>
            <a:off x="9725213"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:4201</a:t>
            </a:r>
          </a:p>
        </p:txBody>
      </p:sp>
      <p:sp>
        <p:nvSpPr>
          <p:cNvPr id="91" name="Rectangle 90">
            <a:extLst>
              <a:ext uri="{FF2B5EF4-FFF2-40B4-BE49-F238E27FC236}">
                <a16:creationId xmlns:a16="http://schemas.microsoft.com/office/drawing/2014/main" id="{908B06E6-0F7A-41E5-A265-FE0BBF783333}"/>
              </a:ext>
            </a:extLst>
          </p:cNvPr>
          <p:cNvSpPr/>
          <p:nvPr/>
        </p:nvSpPr>
        <p:spPr bwMode="auto">
          <a:xfrm>
            <a:off x="7764549"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:12401</a:t>
            </a:r>
          </a:p>
        </p:txBody>
      </p:sp>
      <p:sp>
        <p:nvSpPr>
          <p:cNvPr id="92" name="Rectangle 91">
            <a:extLst>
              <a:ext uri="{FF2B5EF4-FFF2-40B4-BE49-F238E27FC236}">
                <a16:creationId xmlns:a16="http://schemas.microsoft.com/office/drawing/2014/main" id="{05594183-60B0-4040-9D98-42F5D4B1DC45}"/>
              </a:ext>
            </a:extLst>
          </p:cNvPr>
          <p:cNvSpPr/>
          <p:nvPr/>
        </p:nvSpPr>
        <p:spPr bwMode="auto">
          <a:xfrm>
            <a:off x="842247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:33810</a:t>
            </a:r>
          </a:p>
        </p:txBody>
      </p:sp>
      <p:sp>
        <p:nvSpPr>
          <p:cNvPr id="93" name="Rectangle 92">
            <a:extLst>
              <a:ext uri="{FF2B5EF4-FFF2-40B4-BE49-F238E27FC236}">
                <a16:creationId xmlns:a16="http://schemas.microsoft.com/office/drawing/2014/main" id="{90AED842-FC89-41D4-A430-0FBEF6E0EA38}"/>
              </a:ext>
            </a:extLst>
          </p:cNvPr>
          <p:cNvSpPr/>
          <p:nvPr/>
        </p:nvSpPr>
        <p:spPr bwMode="auto">
          <a:xfrm>
            <a:off x="10383145"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:50201</a:t>
            </a:r>
          </a:p>
        </p:txBody>
      </p:sp>
      <p:sp>
        <p:nvSpPr>
          <p:cNvPr id="3" name="TextBox 2">
            <a:extLst>
              <a:ext uri="{FF2B5EF4-FFF2-40B4-BE49-F238E27FC236}">
                <a16:creationId xmlns:a16="http://schemas.microsoft.com/office/drawing/2014/main" id="{1FC63442-8403-4D04-82C8-CB4FE69876C8}"/>
              </a:ext>
            </a:extLst>
          </p:cNvPr>
          <p:cNvSpPr txBox="1"/>
          <p:nvPr/>
        </p:nvSpPr>
        <p:spPr>
          <a:xfrm>
            <a:off x="2065987" y="1864814"/>
            <a:ext cx="3377044" cy="572464"/>
          </a:xfrm>
          <a:prstGeom prst="rect">
            <a:avLst/>
          </a:prstGeom>
          <a:noFill/>
        </p:spPr>
        <p:txBody>
          <a:bodyPr wrap="square" lIns="182880" tIns="146304" rIns="182880" bIns="146304" rtlCol="0">
            <a:spAutoFit/>
          </a:bodyPr>
          <a:lstStyle/>
          <a:p>
            <a:pPr algn="r">
              <a:lnSpc>
                <a:spcPct val="90000"/>
              </a:lnSpc>
              <a:spcAft>
                <a:spcPts val="600"/>
              </a:spcAft>
            </a:pPr>
            <a:r>
              <a:rPr lang="en-US" sz="2000" b="1" dirty="0">
                <a:gradFill>
                  <a:gsLst>
                    <a:gs pos="2917">
                      <a:schemeClr val="tx1"/>
                    </a:gs>
                    <a:gs pos="30000">
                      <a:schemeClr val="tx1"/>
                    </a:gs>
                  </a:gsLst>
                  <a:lin ang="5400000" scaled="0"/>
                </a:gradFill>
              </a:rPr>
              <a:t>Stable Tags</a:t>
            </a:r>
          </a:p>
        </p:txBody>
      </p:sp>
      <p:sp>
        <p:nvSpPr>
          <p:cNvPr id="73" name="TextBox 72">
            <a:extLst>
              <a:ext uri="{FF2B5EF4-FFF2-40B4-BE49-F238E27FC236}">
                <a16:creationId xmlns:a16="http://schemas.microsoft.com/office/drawing/2014/main" id="{4A824CA4-0B68-409E-9B57-C099DDC78FF0}"/>
              </a:ext>
            </a:extLst>
          </p:cNvPr>
          <p:cNvSpPr txBox="1"/>
          <p:nvPr/>
        </p:nvSpPr>
        <p:spPr>
          <a:xfrm>
            <a:off x="2058367" y="3307596"/>
            <a:ext cx="3377044" cy="960263"/>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rPr>
              <a:t>Servicing</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Stable Tags</a:t>
            </a:r>
          </a:p>
        </p:txBody>
      </p:sp>
      <p:sp>
        <p:nvSpPr>
          <p:cNvPr id="74" name="TextBox 73">
            <a:extLst>
              <a:ext uri="{FF2B5EF4-FFF2-40B4-BE49-F238E27FC236}">
                <a16:creationId xmlns:a16="http://schemas.microsoft.com/office/drawing/2014/main" id="{87ED448D-FE4D-4215-9424-4720FFE1D154}"/>
              </a:ext>
            </a:extLst>
          </p:cNvPr>
          <p:cNvSpPr txBox="1"/>
          <p:nvPr/>
        </p:nvSpPr>
        <p:spPr>
          <a:xfrm>
            <a:off x="1420151" y="5297154"/>
            <a:ext cx="4015260" cy="627864"/>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rPr>
              <a:t>Unique Tagging</a:t>
            </a:r>
          </a:p>
        </p:txBody>
      </p:sp>
      <p:sp>
        <p:nvSpPr>
          <p:cNvPr id="23" name="Rectangle 22">
            <a:extLst>
              <a:ext uri="{FF2B5EF4-FFF2-40B4-BE49-F238E27FC236}">
                <a16:creationId xmlns:a16="http://schemas.microsoft.com/office/drawing/2014/main" id="{42FC3F85-E6DD-485C-855A-DC55B9BA453A}"/>
              </a:ext>
            </a:extLst>
          </p:cNvPr>
          <p:cNvSpPr/>
          <p:nvPr/>
        </p:nvSpPr>
        <p:spPr bwMode="auto">
          <a:xfrm>
            <a:off x="358140" y="1676400"/>
            <a:ext cx="11018520" cy="2985156"/>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2400" b="1" dirty="0">
                <a:solidFill>
                  <a:schemeClr val="tx1"/>
                </a:solidFill>
                <a:cs typeface="Segoe UI" pitchFamily="34" charset="0"/>
              </a:rPr>
              <a:t>Base Images</a:t>
            </a:r>
          </a:p>
          <a:p>
            <a:pPr defTabSz="914080" fontAlgn="base">
              <a:lnSpc>
                <a:spcPct val="90000"/>
              </a:lnSpc>
              <a:spcBef>
                <a:spcPct val="0"/>
              </a:spcBef>
              <a:spcAft>
                <a:spcPct val="0"/>
              </a:spcAft>
            </a:pPr>
            <a:r>
              <a:rPr lang="en-US" sz="2400" dirty="0">
                <a:solidFill>
                  <a:schemeClr val="tx1"/>
                </a:solidFill>
                <a:latin typeface="Consolas" panose="020B0609020204030204" pitchFamily="49" charset="0"/>
                <a:cs typeface="Segoe UI" pitchFamily="34" charset="0"/>
              </a:rPr>
              <a:t>FROM …</a:t>
            </a:r>
          </a:p>
        </p:txBody>
      </p:sp>
      <p:sp>
        <p:nvSpPr>
          <p:cNvPr id="88" name="Rectangle 87">
            <a:extLst>
              <a:ext uri="{FF2B5EF4-FFF2-40B4-BE49-F238E27FC236}">
                <a16:creationId xmlns:a16="http://schemas.microsoft.com/office/drawing/2014/main" id="{7268E0AF-3F5A-4C10-871C-E085CAE33D99}"/>
              </a:ext>
            </a:extLst>
          </p:cNvPr>
          <p:cNvSpPr/>
          <p:nvPr/>
        </p:nvSpPr>
        <p:spPr bwMode="auto">
          <a:xfrm>
            <a:off x="358140" y="4752220"/>
            <a:ext cx="11018520" cy="1368434"/>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2400" b="1" dirty="0">
                <a:solidFill>
                  <a:schemeClr val="tx1"/>
                </a:solidFill>
                <a:cs typeface="Segoe UI" pitchFamily="34" charset="0"/>
              </a:rPr>
              <a:t>Deployed Images</a:t>
            </a:r>
          </a:p>
          <a:p>
            <a:pPr defTabSz="914080" fontAlgn="base">
              <a:lnSpc>
                <a:spcPct val="90000"/>
              </a:lnSpc>
              <a:spcBef>
                <a:spcPct val="0"/>
              </a:spcBef>
              <a:spcAft>
                <a:spcPct val="0"/>
              </a:spcAft>
            </a:pPr>
            <a:r>
              <a:rPr lang="en-US" sz="2400" dirty="0">
                <a:solidFill>
                  <a:schemeClr val="tx1"/>
                </a:solidFill>
                <a:latin typeface="Consolas" panose="020B0609020204030204" pitchFamily="49" charset="0"/>
                <a:cs typeface="Segoe UI" pitchFamily="34" charset="0"/>
              </a:rPr>
              <a:t>docker run …</a:t>
            </a:r>
          </a:p>
          <a:p>
            <a:pPr defTabSz="914080" fontAlgn="base">
              <a:lnSpc>
                <a:spcPct val="90000"/>
              </a:lnSpc>
              <a:spcBef>
                <a:spcPct val="0"/>
              </a:spcBef>
              <a:spcAft>
                <a:spcPct val="0"/>
              </a:spcAft>
            </a:pPr>
            <a:endParaRPr lang="en-US" sz="2400" b="1" dirty="0">
              <a:solidFill>
                <a:schemeClr val="tx1"/>
              </a:solidFill>
              <a:cs typeface="Segoe UI" pitchFamily="34" charset="0"/>
            </a:endParaRPr>
          </a:p>
        </p:txBody>
      </p:sp>
    </p:spTree>
    <p:extLst>
      <p:ext uri="{BB962C8B-B14F-4D97-AF65-F5344CB8AC3E}">
        <p14:creationId xmlns:p14="http://schemas.microsoft.com/office/powerpoint/2010/main" val="253807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grpId="5"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2.22222E-6 -2.46914E-7 L 0.05434 0.00031 " pathEditMode="relative" rAng="0" ptsTypes="AA">
                                      <p:cBhvr>
                                        <p:cTn id="41" dur="2000" fill="hold"/>
                                        <p:tgtEl>
                                          <p:spTgt spid="7"/>
                                        </p:tgtEl>
                                        <p:attrNameLst>
                                          <p:attrName>ppt_x</p:attrName>
                                          <p:attrName>ppt_y</p:attrName>
                                        </p:attrNameLst>
                                      </p:cBhvr>
                                      <p:rCtr x="2708" y="0"/>
                                    </p:animMotion>
                                  </p:childTnLst>
                                </p:cTn>
                              </p:par>
                              <p:par>
                                <p:cTn id="42" presetID="42" presetClass="path" presetSubtype="0" accel="50000" decel="50000" fill="hold" grpId="0" nodeType="withEffect">
                                  <p:stCondLst>
                                    <p:cond delay="0"/>
                                  </p:stCondLst>
                                  <p:childTnLst>
                                    <p:animMotion origin="layout" path="M 2.22222E-6 4.19753E-6 L 0.05451 4.19753E-6 " pathEditMode="relative" rAng="0" ptsTypes="AA">
                                      <p:cBhvr>
                                        <p:cTn id="43" dur="2000" fill="hold"/>
                                        <p:tgtEl>
                                          <p:spTgt spid="22"/>
                                        </p:tgtEl>
                                        <p:attrNameLst>
                                          <p:attrName>ppt_x</p:attrName>
                                          <p:attrName>ppt_y</p:attrName>
                                        </p:attrNameLst>
                                      </p:cBhvr>
                                      <p:rCtr x="2726" y="0"/>
                                    </p:animMotion>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0.05451 -0.00031 L 0.10781 0.00092 " pathEditMode="relative" rAng="0" ptsTypes="AA">
                                      <p:cBhvr>
                                        <p:cTn id="56" dur="2000" fill="hold"/>
                                        <p:tgtEl>
                                          <p:spTgt spid="22"/>
                                        </p:tgtEl>
                                        <p:attrNameLst>
                                          <p:attrName>ppt_x</p:attrName>
                                          <p:attrName>ppt_y</p:attrName>
                                        </p:attrNameLst>
                                      </p:cBhvr>
                                      <p:rCtr x="2656" y="62"/>
                                    </p:animMotion>
                                  </p:childTnLst>
                                </p:cTn>
                              </p:par>
                              <p:par>
                                <p:cTn id="57" presetID="42" presetClass="path" presetSubtype="0" accel="50000" decel="50000" fill="hold" grpId="1" nodeType="withEffect">
                                  <p:stCondLst>
                                    <p:cond delay="0"/>
                                  </p:stCondLst>
                                  <p:childTnLst>
                                    <p:animMotion origin="layout" path="M 0.05434 0.00031 L 0.10781 -0.00031 " pathEditMode="relative" rAng="0" ptsTypes="AA">
                                      <p:cBhvr>
                                        <p:cTn id="58" dur="2000" fill="hold"/>
                                        <p:tgtEl>
                                          <p:spTgt spid="7"/>
                                        </p:tgtEl>
                                        <p:attrNameLst>
                                          <p:attrName>ppt_x</p:attrName>
                                          <p:attrName>ppt_y</p:attrName>
                                        </p:attrNameLst>
                                      </p:cBhvr>
                                      <p:rCtr x="2674" y="-31"/>
                                    </p:animMotion>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p:tgtEl>
                                          <p:spTgt spid="14"/>
                                        </p:tgtEl>
                                        <p:attrNameLst>
                                          <p:attrName>ppt_x</p:attrName>
                                        </p:attrNameLst>
                                      </p:cBhvr>
                                      <p:tavLst>
                                        <p:tav tm="0">
                                          <p:val>
                                            <p:strVal val="#ppt_x-#ppt_w*1.125000"/>
                                          </p:val>
                                        </p:tav>
                                        <p:tav tm="100000">
                                          <p:val>
                                            <p:strVal val="#ppt_x"/>
                                          </p:val>
                                        </p:tav>
                                      </p:tavLst>
                                    </p:anim>
                                    <p:animEffect transition="in" filter="wipe(right)">
                                      <p:cBhvr>
                                        <p:cTn id="72" dur="500"/>
                                        <p:tgtEl>
                                          <p:spTgt spid="14"/>
                                        </p:tgtEl>
                                      </p:cBhvr>
                                    </p:animEffect>
                                  </p:childTnLst>
                                </p:cTn>
                              </p:par>
                            </p:childTnLst>
                          </p:cTn>
                        </p:par>
                        <p:par>
                          <p:cTn id="73" fill="hold">
                            <p:stCondLst>
                              <p:cond delay="500"/>
                            </p:stCondLst>
                            <p:childTnLst>
                              <p:par>
                                <p:cTn id="74" presetID="42" presetClass="path" presetSubtype="0" accel="50000" decel="50000" fill="hold" grpId="2" nodeType="afterEffect">
                                  <p:stCondLst>
                                    <p:cond delay="0"/>
                                  </p:stCondLst>
                                  <p:childTnLst>
                                    <p:animMotion origin="layout" path="M 0.10781 0.00092 L 0.16059 4.19753E-6 " pathEditMode="relative" rAng="0" ptsTypes="AA">
                                      <p:cBhvr>
                                        <p:cTn id="75" dur="2000" fill="hold"/>
                                        <p:tgtEl>
                                          <p:spTgt spid="22"/>
                                        </p:tgtEl>
                                        <p:attrNameLst>
                                          <p:attrName>ppt_x</p:attrName>
                                          <p:attrName>ppt_y</p:attrName>
                                        </p:attrNameLst>
                                      </p:cBhvr>
                                      <p:rCtr x="2639" y="-62"/>
                                    </p:animMotion>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p:tgtEl>
                                          <p:spTgt spid="13"/>
                                        </p:tgtEl>
                                        <p:attrNameLst>
                                          <p:attrName>ppt_x</p:attrName>
                                        </p:attrNameLst>
                                      </p:cBhvr>
                                      <p:tavLst>
                                        <p:tav tm="0">
                                          <p:val>
                                            <p:strVal val="#ppt_x-#ppt_w*1.125000"/>
                                          </p:val>
                                        </p:tav>
                                        <p:tav tm="100000">
                                          <p:val>
                                            <p:strVal val="#ppt_x"/>
                                          </p:val>
                                        </p:tav>
                                      </p:tavLst>
                                    </p:anim>
                                    <p:animEffect transition="in" filter="wipe(right)">
                                      <p:cBhvr>
                                        <p:cTn id="85" dur="500"/>
                                        <p:tgtEl>
                                          <p:spTgt spid="13"/>
                                        </p:tgtEl>
                                      </p:cBhvr>
                                    </p:animEffect>
                                  </p:childTnLst>
                                </p:cTn>
                              </p:par>
                            </p:childTnLst>
                          </p:cTn>
                        </p:par>
                        <p:par>
                          <p:cTn id="86" fill="hold">
                            <p:stCondLst>
                              <p:cond delay="500"/>
                            </p:stCondLst>
                            <p:childTnLst>
                              <p:par>
                                <p:cTn id="87" presetID="42" presetClass="path" presetSubtype="0" accel="50000" decel="50000" fill="hold" grpId="1" nodeType="afterEffect">
                                  <p:stCondLst>
                                    <p:cond delay="0"/>
                                  </p:stCondLst>
                                  <p:childTnLst>
                                    <p:animMotion origin="layout" path="M 3.05556E-6 -2.46914E-7 L 0.05295 0.00031 " pathEditMode="relative" rAng="0" ptsTypes="AA">
                                      <p:cBhvr>
                                        <p:cTn id="88" dur="2000" fill="hold"/>
                                        <p:tgtEl>
                                          <p:spTgt spid="19"/>
                                        </p:tgtEl>
                                        <p:attrNameLst>
                                          <p:attrName>ppt_x</p:attrName>
                                          <p:attrName>ppt_y</p:attrName>
                                        </p:attrNameLst>
                                      </p:cBhvr>
                                      <p:rCtr x="2639" y="0"/>
                                    </p:animMotion>
                                  </p:childTnLst>
                                </p:cTn>
                              </p:par>
                              <p:par>
                                <p:cTn id="89" presetID="42" presetClass="path" presetSubtype="0" accel="50000" decel="50000" fill="hold" grpId="3" nodeType="withEffect">
                                  <p:stCondLst>
                                    <p:cond delay="0"/>
                                  </p:stCondLst>
                                  <p:childTnLst>
                                    <p:animMotion origin="layout" path="M 0.16059 4.19753E-6 L 0.21475 4.19753E-6 " pathEditMode="relative" rAng="0" ptsTypes="AA">
                                      <p:cBhvr>
                                        <p:cTn id="90" dur="2000" fill="hold"/>
                                        <p:tgtEl>
                                          <p:spTgt spid="22"/>
                                        </p:tgtEl>
                                        <p:attrNameLst>
                                          <p:attrName>ppt_x</p:attrName>
                                          <p:attrName>ppt_y</p:attrName>
                                        </p:attrNameLst>
                                      </p:cBhvr>
                                      <p:rCtr x="2708" y="0"/>
                                    </p:animMotion>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p:tgtEl>
                                          <p:spTgt spid="20"/>
                                        </p:tgtEl>
                                        <p:attrNameLst>
                                          <p:attrName>ppt_x</p:attrName>
                                        </p:attrNameLst>
                                      </p:cBhvr>
                                      <p:tavLst>
                                        <p:tav tm="0">
                                          <p:val>
                                            <p:strVal val="#ppt_x-#ppt_w*1.125000"/>
                                          </p:val>
                                        </p:tav>
                                        <p:tav tm="100000">
                                          <p:val>
                                            <p:strVal val="#ppt_x"/>
                                          </p:val>
                                        </p:tav>
                                      </p:tavLst>
                                    </p:anim>
                                    <p:animEffect transition="in" filter="wipe(right)">
                                      <p:cBhvr>
                                        <p:cTn id="96" dur="500"/>
                                        <p:tgtEl>
                                          <p:spTgt spid="2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p:tgtEl>
                                          <p:spTgt spid="16"/>
                                        </p:tgtEl>
                                        <p:attrNameLst>
                                          <p:attrName>ppt_x</p:attrName>
                                        </p:attrNameLst>
                                      </p:cBhvr>
                                      <p:tavLst>
                                        <p:tav tm="0">
                                          <p:val>
                                            <p:strVal val="#ppt_x-#ppt_w*1.125000"/>
                                          </p:val>
                                        </p:tav>
                                        <p:tav tm="100000">
                                          <p:val>
                                            <p:strVal val="#ppt_x"/>
                                          </p:val>
                                        </p:tav>
                                      </p:tavLst>
                                    </p:anim>
                                    <p:animEffect transition="in" filter="wipe(right)">
                                      <p:cBhvr>
                                        <p:cTn id="100" dur="500"/>
                                        <p:tgtEl>
                                          <p:spTgt spid="16"/>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ppt_x</p:attrName>
                                        </p:attrNameLst>
                                      </p:cBhvr>
                                      <p:tavLst>
                                        <p:tav tm="0">
                                          <p:val>
                                            <p:strVal val="#ppt_x-#ppt_w*1.125000"/>
                                          </p:val>
                                        </p:tav>
                                        <p:tav tm="100000">
                                          <p:val>
                                            <p:strVal val="#ppt_x"/>
                                          </p:val>
                                        </p:tav>
                                      </p:tavLst>
                                    </p:anim>
                                    <p:animEffect transition="in" filter="wipe(right)">
                                      <p:cBhvr>
                                        <p:cTn id="104" dur="500"/>
                                        <p:tgtEl>
                                          <p:spTgt spid="21"/>
                                        </p:tgtEl>
                                      </p:cBhvr>
                                    </p:animEffect>
                                  </p:childTnLst>
                                </p:cTn>
                              </p:par>
                            </p:childTnLst>
                          </p:cTn>
                        </p:par>
                        <p:par>
                          <p:cTn id="105" fill="hold">
                            <p:stCondLst>
                              <p:cond delay="500"/>
                            </p:stCondLst>
                            <p:childTnLst>
                              <p:par>
                                <p:cTn id="106" presetID="42" presetClass="path" presetSubtype="0" accel="50000" decel="50000" fill="hold" grpId="4" nodeType="afterEffect">
                                  <p:stCondLst>
                                    <p:cond delay="0"/>
                                  </p:stCondLst>
                                  <p:childTnLst>
                                    <p:animMotion origin="layout" path="M 0.21475 4.19753E-6 L 0.26892 0.0003 " pathEditMode="relative" rAng="0" ptsTypes="AA">
                                      <p:cBhvr>
                                        <p:cTn id="107" dur="2000" fill="hold"/>
                                        <p:tgtEl>
                                          <p:spTgt spid="22"/>
                                        </p:tgtEl>
                                        <p:attrNameLst>
                                          <p:attrName>ppt_x</p:attrName>
                                          <p:attrName>ppt_y</p:attrName>
                                        </p:attrNameLst>
                                      </p:cBhvr>
                                      <p:rCtr x="2708" y="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500"/>
                            </p:stCondLst>
                            <p:childTnLst>
                              <p:par>
                                <p:cTn id="117" presetID="12" presetClass="entr" presetSubtype="8"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p:tgtEl>
                                          <p:spTgt spid="61"/>
                                        </p:tgtEl>
                                        <p:attrNameLst>
                                          <p:attrName>ppt_x</p:attrName>
                                        </p:attrNameLst>
                                      </p:cBhvr>
                                      <p:tavLst>
                                        <p:tav tm="0">
                                          <p:val>
                                            <p:strVal val="#ppt_x-#ppt_w*1.125000"/>
                                          </p:val>
                                        </p:tav>
                                        <p:tav tm="100000">
                                          <p:val>
                                            <p:strVal val="#ppt_x"/>
                                          </p:val>
                                        </p:tav>
                                      </p:tavLst>
                                    </p:anim>
                                    <p:animEffect transition="in" filter="wipe(right)">
                                      <p:cBhvr>
                                        <p:cTn id="120" dur="500"/>
                                        <p:tgtEl>
                                          <p:spTgt spid="61"/>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right)">
                                      <p:cBhvr>
                                        <p:cTn id="124" dur="500"/>
                                        <p:tgtEl>
                                          <p:spTgt spid="59"/>
                                        </p:tgtEl>
                                      </p:cBhvr>
                                    </p:animEffect>
                                  </p:childTnLst>
                                </p:cTn>
                              </p:par>
                              <p:par>
                                <p:cTn id="125" presetID="12" presetClass="entr" presetSubtype="8" fill="hold" grpId="4"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p:tgtEl>
                                          <p:spTgt spid="58"/>
                                        </p:tgtEl>
                                        <p:attrNameLst>
                                          <p:attrName>ppt_x</p:attrName>
                                        </p:attrNameLst>
                                      </p:cBhvr>
                                      <p:tavLst>
                                        <p:tav tm="0">
                                          <p:val>
                                            <p:strVal val="#ppt_x-#ppt_w*1.125000"/>
                                          </p:val>
                                        </p:tav>
                                        <p:tav tm="100000">
                                          <p:val>
                                            <p:strVal val="#ppt_x"/>
                                          </p:val>
                                        </p:tav>
                                      </p:tavLst>
                                    </p:anim>
                                    <p:animEffect transition="in" filter="wipe(right)">
                                      <p:cBhvr>
                                        <p:cTn id="128" dur="500"/>
                                        <p:tgtEl>
                                          <p:spTgt spid="58"/>
                                        </p:tgtEl>
                                      </p:cBhvr>
                                    </p:animEffect>
                                  </p:childTnLst>
                                </p:cTn>
                              </p:par>
                              <p:par>
                                <p:cTn id="129" presetID="12" presetClass="entr" presetSubtype="8" fill="hold" grpId="6"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p:tgtEl>
                                          <p:spTgt spid="70"/>
                                        </p:tgtEl>
                                        <p:attrNameLst>
                                          <p:attrName>ppt_x</p:attrName>
                                        </p:attrNameLst>
                                      </p:cBhvr>
                                      <p:tavLst>
                                        <p:tav tm="0">
                                          <p:val>
                                            <p:strVal val="#ppt_x-#ppt_w*1.125000"/>
                                          </p:val>
                                        </p:tav>
                                        <p:tav tm="100000">
                                          <p:val>
                                            <p:strVal val="#ppt_x"/>
                                          </p:val>
                                        </p:tav>
                                      </p:tavLst>
                                    </p:anim>
                                    <p:animEffect transition="in" filter="wipe(right)">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 calcmode="lin" valueType="num">
                                      <p:cBhvr additive="base">
                                        <p:cTn id="137" dur="500"/>
                                        <p:tgtEl>
                                          <p:spTgt spid="66"/>
                                        </p:tgtEl>
                                        <p:attrNameLst>
                                          <p:attrName>ppt_x</p:attrName>
                                        </p:attrNameLst>
                                      </p:cBhvr>
                                      <p:tavLst>
                                        <p:tav tm="0">
                                          <p:val>
                                            <p:strVal val="#ppt_x-#ppt_w*1.125000"/>
                                          </p:val>
                                        </p:tav>
                                        <p:tav tm="100000">
                                          <p:val>
                                            <p:strVal val="#ppt_x"/>
                                          </p:val>
                                        </p:tav>
                                      </p:tavLst>
                                    </p:anim>
                                    <p:animEffect transition="in" filter="wipe(right)">
                                      <p:cBhvr>
                                        <p:cTn id="138" dur="500"/>
                                        <p:tgtEl>
                                          <p:spTgt spid="66"/>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 calcmode="lin" valueType="num">
                                      <p:cBhvr additive="base">
                                        <p:cTn id="141" dur="500"/>
                                        <p:tgtEl>
                                          <p:spTgt spid="62"/>
                                        </p:tgtEl>
                                        <p:attrNameLst>
                                          <p:attrName>ppt_x</p:attrName>
                                        </p:attrNameLst>
                                      </p:cBhvr>
                                      <p:tavLst>
                                        <p:tav tm="0">
                                          <p:val>
                                            <p:strVal val="#ppt_x-#ppt_w*1.125000"/>
                                          </p:val>
                                        </p:tav>
                                        <p:tav tm="100000">
                                          <p:val>
                                            <p:strVal val="#ppt_x"/>
                                          </p:val>
                                        </p:tav>
                                      </p:tavLst>
                                    </p:anim>
                                    <p:animEffect transition="in" filter="wipe(right)">
                                      <p:cBhvr>
                                        <p:cTn id="142" dur="500"/>
                                        <p:tgtEl>
                                          <p:spTgt spid="62"/>
                                        </p:tgtEl>
                                      </p:cBhvr>
                                    </p:animEffect>
                                  </p:childTnLst>
                                </p:cTn>
                              </p:par>
                            </p:childTnLst>
                          </p:cTn>
                        </p:par>
                        <p:par>
                          <p:cTn id="143" fill="hold">
                            <p:stCondLst>
                              <p:cond delay="500"/>
                            </p:stCondLst>
                            <p:childTnLst>
                              <p:par>
                                <p:cTn id="144" presetID="42" presetClass="path" presetSubtype="0" accel="50000" decel="50000" fill="hold" grpId="0" nodeType="afterEffect">
                                  <p:stCondLst>
                                    <p:cond delay="0"/>
                                  </p:stCondLst>
                                  <p:childTnLst>
                                    <p:animMotion origin="layout" path="M 2.22222E-6 -4.07407E-6 L 0.05434 0.00031 " pathEditMode="relative" rAng="0" ptsTypes="AA">
                                      <p:cBhvr>
                                        <p:cTn id="145" dur="2000" fill="hold"/>
                                        <p:tgtEl>
                                          <p:spTgt spid="58"/>
                                        </p:tgtEl>
                                        <p:attrNameLst>
                                          <p:attrName>ppt_x</p:attrName>
                                          <p:attrName>ppt_y</p:attrName>
                                        </p:attrNameLst>
                                      </p:cBhvr>
                                      <p:rCtr x="2708" y="0"/>
                                    </p:animMotion>
                                  </p:childTnLst>
                                </p:cTn>
                              </p:par>
                              <p:par>
                                <p:cTn id="146" presetID="42" presetClass="path" presetSubtype="0" accel="50000" decel="50000" fill="hold" grpId="0" nodeType="withEffect">
                                  <p:stCondLst>
                                    <p:cond delay="0"/>
                                  </p:stCondLst>
                                  <p:childTnLst>
                                    <p:animMotion origin="layout" path="M 2.22222E-6 1.7284E-6 L 0.05451 1.7284E-6 " pathEditMode="relative" rAng="0" ptsTypes="AA">
                                      <p:cBhvr>
                                        <p:cTn id="147" dur="2000" fill="hold"/>
                                        <p:tgtEl>
                                          <p:spTgt spid="70"/>
                                        </p:tgtEl>
                                        <p:attrNameLst>
                                          <p:attrName>ppt_x</p:attrName>
                                          <p:attrName>ppt_y</p:attrName>
                                        </p:attrNameLst>
                                      </p:cBhvr>
                                      <p:rCtr x="2726" y="0"/>
                                    </p:animMotion>
                                  </p:childTnLst>
                                </p:cTn>
                              </p:par>
                            </p:childTnLst>
                          </p:cTn>
                        </p:par>
                      </p:childTnLst>
                    </p:cTn>
                  </p:par>
                  <p:par>
                    <p:cTn id="148" fill="hold">
                      <p:stCondLst>
                        <p:cond delay="indefinite"/>
                      </p:stCondLst>
                      <p:childTnLst>
                        <p:par>
                          <p:cTn id="149" fill="hold">
                            <p:stCondLst>
                              <p:cond delay="0"/>
                            </p:stCondLst>
                            <p:childTnLst>
                              <p:par>
                                <p:cTn id="150" presetID="1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additive="base">
                                        <p:cTn id="152" dur="500"/>
                                        <p:tgtEl>
                                          <p:spTgt spid="63"/>
                                        </p:tgtEl>
                                        <p:attrNameLst>
                                          <p:attrName>ppt_x</p:attrName>
                                        </p:attrNameLst>
                                      </p:cBhvr>
                                      <p:tavLst>
                                        <p:tav tm="0">
                                          <p:val>
                                            <p:strVal val="#ppt_x-#ppt_w*1.125000"/>
                                          </p:val>
                                        </p:tav>
                                        <p:tav tm="100000">
                                          <p:val>
                                            <p:strVal val="#ppt_x"/>
                                          </p:val>
                                        </p:tav>
                                      </p:tavLst>
                                    </p:anim>
                                    <p:animEffect transition="in" filter="wipe(right)">
                                      <p:cBhvr>
                                        <p:cTn id="153" dur="500"/>
                                        <p:tgtEl>
                                          <p:spTgt spid="63"/>
                                        </p:tgtEl>
                                      </p:cBhvr>
                                    </p:animEffect>
                                  </p:childTnLst>
                                </p:cTn>
                              </p:par>
                            </p:childTnLst>
                          </p:cTn>
                        </p:par>
                        <p:par>
                          <p:cTn id="154" fill="hold">
                            <p:stCondLst>
                              <p:cond delay="500"/>
                            </p:stCondLst>
                            <p:childTnLst>
                              <p:par>
                                <p:cTn id="155" presetID="42" presetClass="path" presetSubtype="0" accel="50000" decel="50000" fill="hold" grpId="1" nodeType="afterEffect">
                                  <p:stCondLst>
                                    <p:cond delay="0"/>
                                  </p:stCondLst>
                                  <p:childTnLst>
                                    <p:animMotion origin="layout" path="M 2.77778E-6 1.23457E-7 L 0.05451 0.00031 " pathEditMode="relative" rAng="0" ptsTypes="AA">
                                      <p:cBhvr>
                                        <p:cTn id="156" dur="2000" fill="hold"/>
                                        <p:tgtEl>
                                          <p:spTgt spid="66"/>
                                        </p:tgtEl>
                                        <p:attrNameLst>
                                          <p:attrName>ppt_x</p:attrName>
                                          <p:attrName>ppt_y</p:attrName>
                                        </p:attrNameLst>
                                      </p:cBhvr>
                                      <p:rCtr x="2726" y="0"/>
                                    </p:animMotion>
                                  </p:childTnLst>
                                </p:cTn>
                              </p:par>
                              <p:par>
                                <p:cTn id="157" presetID="42" presetClass="path" presetSubtype="0" accel="50000" decel="50000" fill="hold" grpId="1" nodeType="withEffect">
                                  <p:stCondLst>
                                    <p:cond delay="0"/>
                                  </p:stCondLst>
                                  <p:childTnLst>
                                    <p:animMotion origin="layout" path="M 0.05434 0.00031 L 0.10781 -0.0003 " pathEditMode="relative" rAng="0" ptsTypes="AA">
                                      <p:cBhvr>
                                        <p:cTn id="158" dur="2000" fill="hold"/>
                                        <p:tgtEl>
                                          <p:spTgt spid="58"/>
                                        </p:tgtEl>
                                        <p:attrNameLst>
                                          <p:attrName>ppt_x</p:attrName>
                                          <p:attrName>ppt_y</p:attrName>
                                        </p:attrNameLst>
                                      </p:cBhvr>
                                      <p:rCtr x="2674" y="-31"/>
                                    </p:animMotion>
                                  </p:childTnLst>
                                </p:cTn>
                              </p:par>
                              <p:par>
                                <p:cTn id="159" presetID="42" presetClass="path" presetSubtype="0" accel="50000" decel="50000" fill="hold" grpId="1" nodeType="withEffect">
                                  <p:stCondLst>
                                    <p:cond delay="0"/>
                                  </p:stCondLst>
                                  <p:childTnLst>
                                    <p:animMotion origin="layout" path="M 0.05451 -0.00031 L 0.10781 0.00092 " pathEditMode="relative" rAng="0" ptsTypes="AA">
                                      <p:cBhvr>
                                        <p:cTn id="160" dur="2000" fill="hold"/>
                                        <p:tgtEl>
                                          <p:spTgt spid="70"/>
                                        </p:tgtEl>
                                        <p:attrNameLst>
                                          <p:attrName>ppt_x</p:attrName>
                                          <p:attrName>ppt_y</p:attrName>
                                        </p:attrNameLst>
                                      </p:cBhvr>
                                      <p:rCtr x="2656" y="62"/>
                                    </p:animMotion>
                                  </p:childTnLst>
                                </p:cTn>
                              </p:par>
                            </p:childTnLst>
                          </p:cTn>
                        </p:par>
                      </p:childTnLst>
                    </p:cTn>
                  </p:par>
                  <p:par>
                    <p:cTn id="161" fill="hold">
                      <p:stCondLst>
                        <p:cond delay="indefinite"/>
                      </p:stCondLst>
                      <p:childTnLst>
                        <p:par>
                          <p:cTn id="162" fill="hold">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p:tgtEl>
                                          <p:spTgt spid="65"/>
                                        </p:tgtEl>
                                        <p:attrNameLst>
                                          <p:attrName>ppt_x</p:attrName>
                                        </p:attrNameLst>
                                      </p:cBhvr>
                                      <p:tavLst>
                                        <p:tav tm="0">
                                          <p:val>
                                            <p:strVal val="#ppt_x-#ppt_w*1.125000"/>
                                          </p:val>
                                        </p:tav>
                                        <p:tav tm="100000">
                                          <p:val>
                                            <p:strVal val="#ppt_x"/>
                                          </p:val>
                                        </p:tav>
                                      </p:tavLst>
                                    </p:anim>
                                    <p:animEffect transition="in" filter="wipe(right)">
                                      <p:cBhvr>
                                        <p:cTn id="166" dur="500"/>
                                        <p:tgtEl>
                                          <p:spTgt spid="65"/>
                                        </p:tgtEl>
                                      </p:cBhvr>
                                    </p:animEffect>
                                  </p:childTnLst>
                                </p:cTn>
                              </p:par>
                            </p:childTnLst>
                          </p:cTn>
                        </p:par>
                        <p:par>
                          <p:cTn id="167" fill="hold">
                            <p:stCondLst>
                              <p:cond delay="500"/>
                            </p:stCondLst>
                            <p:childTnLst>
                              <p:par>
                                <p:cTn id="168" presetID="42" presetClass="path" presetSubtype="0" accel="50000" decel="50000" fill="hold" grpId="2" nodeType="afterEffect">
                                  <p:stCondLst>
                                    <p:cond delay="0"/>
                                  </p:stCondLst>
                                  <p:childTnLst>
                                    <p:animMotion origin="layout" path="M 0.05451 0.00031 L 0.10746 1.23457E-7 " pathEditMode="relative" rAng="0" ptsTypes="AA">
                                      <p:cBhvr>
                                        <p:cTn id="169" dur="2000" fill="hold"/>
                                        <p:tgtEl>
                                          <p:spTgt spid="66"/>
                                        </p:tgtEl>
                                        <p:attrNameLst>
                                          <p:attrName>ppt_x</p:attrName>
                                          <p:attrName>ppt_y</p:attrName>
                                        </p:attrNameLst>
                                      </p:cBhvr>
                                      <p:rCtr x="2639" y="-31"/>
                                    </p:animMotion>
                                  </p:childTnLst>
                                </p:cTn>
                              </p:par>
                              <p:par>
                                <p:cTn id="170" presetID="42" presetClass="path" presetSubtype="0" accel="50000" decel="50000" fill="hold" grpId="2" nodeType="withEffect">
                                  <p:stCondLst>
                                    <p:cond delay="0"/>
                                  </p:stCondLst>
                                  <p:childTnLst>
                                    <p:animMotion origin="layout" path="M 0.10781 -0.0003 L 0.1618 -4.07407E-6 " pathEditMode="relative" rAng="0" ptsTypes="AA">
                                      <p:cBhvr>
                                        <p:cTn id="171" dur="2000" fill="hold"/>
                                        <p:tgtEl>
                                          <p:spTgt spid="58"/>
                                        </p:tgtEl>
                                        <p:attrNameLst>
                                          <p:attrName>ppt_x</p:attrName>
                                          <p:attrName>ppt_y</p:attrName>
                                        </p:attrNameLst>
                                      </p:cBhvr>
                                      <p:rCtr x="2691" y="0"/>
                                    </p:animMotion>
                                  </p:childTnLst>
                                </p:cTn>
                              </p:par>
                              <p:par>
                                <p:cTn id="172" presetID="42" presetClass="path" presetSubtype="0" accel="50000" decel="50000" fill="hold" grpId="2" nodeType="withEffect">
                                  <p:stCondLst>
                                    <p:cond delay="0"/>
                                  </p:stCondLst>
                                  <p:childTnLst>
                                    <p:animMotion origin="layout" path="M 0.10781 0.00092 L 0.16059 1.7284E-6 " pathEditMode="relative" rAng="0" ptsTypes="AA">
                                      <p:cBhvr>
                                        <p:cTn id="173" dur="2000" fill="hold"/>
                                        <p:tgtEl>
                                          <p:spTgt spid="70"/>
                                        </p:tgtEl>
                                        <p:attrNameLst>
                                          <p:attrName>ppt_x</p:attrName>
                                          <p:attrName>ppt_y</p:attrName>
                                        </p:attrNameLst>
                                      </p:cBhvr>
                                      <p:rCtr x="2639" y="-62"/>
                                    </p:animMotion>
                                  </p:childTnLst>
                                </p:cTn>
                              </p:par>
                            </p:childTnLst>
                          </p:cTn>
                        </p:par>
                      </p:childTnLst>
                    </p:cTn>
                  </p:par>
                  <p:par>
                    <p:cTn id="174" fill="hold">
                      <p:stCondLst>
                        <p:cond delay="indefinite"/>
                      </p:stCondLst>
                      <p:childTnLst>
                        <p:par>
                          <p:cTn id="175" fill="hold">
                            <p:stCondLst>
                              <p:cond delay="0"/>
                            </p:stCondLst>
                            <p:childTnLst>
                              <p:par>
                                <p:cTn id="176" presetID="12" presetClass="entr" presetSubtype="8" fill="hold" grpId="0" nodeType="clickEffect">
                                  <p:stCondLst>
                                    <p:cond delay="0"/>
                                  </p:stCondLst>
                                  <p:childTnLst>
                                    <p:set>
                                      <p:cBhvr>
                                        <p:cTn id="177" dur="1" fill="hold">
                                          <p:stCondLst>
                                            <p:cond delay="0"/>
                                          </p:stCondLst>
                                        </p:cTn>
                                        <p:tgtEl>
                                          <p:spTgt spid="64"/>
                                        </p:tgtEl>
                                        <p:attrNameLst>
                                          <p:attrName>style.visibility</p:attrName>
                                        </p:attrNameLst>
                                      </p:cBhvr>
                                      <p:to>
                                        <p:strVal val="visible"/>
                                      </p:to>
                                    </p:set>
                                    <p:anim calcmode="lin" valueType="num">
                                      <p:cBhvr additive="base">
                                        <p:cTn id="178" dur="500"/>
                                        <p:tgtEl>
                                          <p:spTgt spid="64"/>
                                        </p:tgtEl>
                                        <p:attrNameLst>
                                          <p:attrName>ppt_x</p:attrName>
                                        </p:attrNameLst>
                                      </p:cBhvr>
                                      <p:tavLst>
                                        <p:tav tm="0">
                                          <p:val>
                                            <p:strVal val="#ppt_x-#ppt_w*1.125000"/>
                                          </p:val>
                                        </p:tav>
                                        <p:tav tm="100000">
                                          <p:val>
                                            <p:strVal val="#ppt_x"/>
                                          </p:val>
                                        </p:tav>
                                      </p:tavLst>
                                    </p:anim>
                                    <p:animEffect transition="in" filter="wipe(right)">
                                      <p:cBhvr>
                                        <p:cTn id="179" dur="500"/>
                                        <p:tgtEl>
                                          <p:spTgt spid="64"/>
                                        </p:tgtEl>
                                      </p:cBhvr>
                                    </p:animEffect>
                                  </p:childTnLst>
                                </p:cTn>
                              </p:par>
                              <p:par>
                                <p:cTn id="180" presetID="12" presetClass="entr" presetSubtype="8" fill="hold" grpId="0" nodeType="withEffect">
                                  <p:stCondLst>
                                    <p:cond delay="0"/>
                                  </p:stCondLst>
                                  <p:childTnLst>
                                    <p:set>
                                      <p:cBhvr>
                                        <p:cTn id="181" dur="1" fill="hold">
                                          <p:stCondLst>
                                            <p:cond delay="0"/>
                                          </p:stCondLst>
                                        </p:cTn>
                                        <p:tgtEl>
                                          <p:spTgt spid="68"/>
                                        </p:tgtEl>
                                        <p:attrNameLst>
                                          <p:attrName>style.visibility</p:attrName>
                                        </p:attrNameLst>
                                      </p:cBhvr>
                                      <p:to>
                                        <p:strVal val="visible"/>
                                      </p:to>
                                    </p:set>
                                    <p:anim calcmode="lin" valueType="num">
                                      <p:cBhvr additive="base">
                                        <p:cTn id="182" dur="500"/>
                                        <p:tgtEl>
                                          <p:spTgt spid="68"/>
                                        </p:tgtEl>
                                        <p:attrNameLst>
                                          <p:attrName>ppt_x</p:attrName>
                                        </p:attrNameLst>
                                      </p:cBhvr>
                                      <p:tavLst>
                                        <p:tav tm="0">
                                          <p:val>
                                            <p:strVal val="#ppt_x-#ppt_w*1.125000"/>
                                          </p:val>
                                        </p:tav>
                                        <p:tav tm="100000">
                                          <p:val>
                                            <p:strVal val="#ppt_x"/>
                                          </p:val>
                                        </p:tav>
                                      </p:tavLst>
                                    </p:anim>
                                    <p:animEffect transition="in" filter="wipe(right)">
                                      <p:cBhvr>
                                        <p:cTn id="183" dur="500"/>
                                        <p:tgtEl>
                                          <p:spTgt spid="68"/>
                                        </p:tgtEl>
                                      </p:cBhvr>
                                    </p:animEffect>
                                  </p:childTnLst>
                                </p:cTn>
                              </p:par>
                            </p:childTnLst>
                          </p:cTn>
                        </p:par>
                        <p:par>
                          <p:cTn id="184" fill="hold">
                            <p:stCondLst>
                              <p:cond delay="500"/>
                            </p:stCondLst>
                            <p:childTnLst>
                              <p:par>
                                <p:cTn id="185" presetID="42" presetClass="path" presetSubtype="0" accel="50000" decel="50000" fill="hold" grpId="3" nodeType="afterEffect">
                                  <p:stCondLst>
                                    <p:cond delay="0"/>
                                  </p:stCondLst>
                                  <p:childTnLst>
                                    <p:animMotion origin="layout" path="M 0.1618 -4.07407E-6 L 0.21406 -4.07407E-6 " pathEditMode="relative" rAng="0" ptsTypes="AA">
                                      <p:cBhvr>
                                        <p:cTn id="186" dur="2000" fill="hold"/>
                                        <p:tgtEl>
                                          <p:spTgt spid="58"/>
                                        </p:tgtEl>
                                        <p:attrNameLst>
                                          <p:attrName>ppt_x</p:attrName>
                                          <p:attrName>ppt_y</p:attrName>
                                        </p:attrNameLst>
                                      </p:cBhvr>
                                      <p:rCtr x="2604" y="0"/>
                                    </p:animMotion>
                                  </p:childTnLst>
                                </p:cTn>
                              </p:par>
                              <p:par>
                                <p:cTn id="187" presetID="42" presetClass="path" presetSubtype="0" accel="50000" decel="50000" fill="hold" grpId="3" nodeType="withEffect">
                                  <p:stCondLst>
                                    <p:cond delay="0"/>
                                  </p:stCondLst>
                                  <p:childTnLst>
                                    <p:animMotion origin="layout" path="M 0.16059 1.7284E-6 L 0.21475 1.7284E-6 " pathEditMode="relative" rAng="0" ptsTypes="AA">
                                      <p:cBhvr>
                                        <p:cTn id="188" dur="2000" fill="hold"/>
                                        <p:tgtEl>
                                          <p:spTgt spid="70"/>
                                        </p:tgtEl>
                                        <p:attrNameLst>
                                          <p:attrName>ppt_x</p:attrName>
                                          <p:attrName>ppt_y</p:attrName>
                                        </p:attrNameLst>
                                      </p:cBhvr>
                                      <p:rCtr x="2708" y="0"/>
                                    </p:animMotion>
                                  </p:childTnLst>
                                </p:cTn>
                              </p:par>
                            </p:childTnLst>
                          </p:cTn>
                        </p:par>
                      </p:childTnLst>
                    </p:cTn>
                  </p:par>
                  <p:par>
                    <p:cTn id="189" fill="hold">
                      <p:stCondLst>
                        <p:cond delay="indefinite"/>
                      </p:stCondLst>
                      <p:childTnLst>
                        <p:par>
                          <p:cTn id="190" fill="hold">
                            <p:stCondLst>
                              <p:cond delay="0"/>
                            </p:stCondLst>
                            <p:childTnLst>
                              <p:par>
                                <p:cTn id="191" presetID="12" presetClass="entr" presetSubtype="8" fill="hold" grpId="0" nodeType="click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p:tgtEl>
                                          <p:spTgt spid="67"/>
                                        </p:tgtEl>
                                        <p:attrNameLst>
                                          <p:attrName>ppt_x</p:attrName>
                                        </p:attrNameLst>
                                      </p:cBhvr>
                                      <p:tavLst>
                                        <p:tav tm="0">
                                          <p:val>
                                            <p:strVal val="#ppt_x-#ppt_w*1.125000"/>
                                          </p:val>
                                        </p:tav>
                                        <p:tav tm="100000">
                                          <p:val>
                                            <p:strVal val="#ppt_x"/>
                                          </p:val>
                                        </p:tav>
                                      </p:tavLst>
                                    </p:anim>
                                    <p:animEffect transition="in" filter="wipe(right)">
                                      <p:cBhvr>
                                        <p:cTn id="194" dur="500"/>
                                        <p:tgtEl>
                                          <p:spTgt spid="67"/>
                                        </p:tgtEl>
                                      </p:cBhvr>
                                    </p:animEffect>
                                  </p:childTnLst>
                                </p:cTn>
                              </p:par>
                              <p:par>
                                <p:cTn id="195" presetID="12" presetClass="entr" presetSubtype="8"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additive="base">
                                        <p:cTn id="197" dur="500"/>
                                        <p:tgtEl>
                                          <p:spTgt spid="72"/>
                                        </p:tgtEl>
                                        <p:attrNameLst>
                                          <p:attrName>ppt_x</p:attrName>
                                        </p:attrNameLst>
                                      </p:cBhvr>
                                      <p:tavLst>
                                        <p:tav tm="0">
                                          <p:val>
                                            <p:strVal val="#ppt_x-#ppt_w*1.125000"/>
                                          </p:val>
                                        </p:tav>
                                        <p:tav tm="100000">
                                          <p:val>
                                            <p:strVal val="#ppt_x"/>
                                          </p:val>
                                        </p:tav>
                                      </p:tavLst>
                                    </p:anim>
                                    <p:animEffect transition="in" filter="wipe(right)">
                                      <p:cBhvr>
                                        <p:cTn id="198" dur="500"/>
                                        <p:tgtEl>
                                          <p:spTgt spid="72"/>
                                        </p:tgtEl>
                                      </p:cBhvr>
                                    </p:animEffect>
                                  </p:childTnLst>
                                </p:cTn>
                              </p:par>
                              <p:par>
                                <p:cTn id="199" presetID="12" presetClass="entr" presetSubtype="8"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p:tgtEl>
                                          <p:spTgt spid="69"/>
                                        </p:tgtEl>
                                        <p:attrNameLst>
                                          <p:attrName>ppt_x</p:attrName>
                                        </p:attrNameLst>
                                      </p:cBhvr>
                                      <p:tavLst>
                                        <p:tav tm="0">
                                          <p:val>
                                            <p:strVal val="#ppt_x-#ppt_w*1.125000"/>
                                          </p:val>
                                        </p:tav>
                                        <p:tav tm="100000">
                                          <p:val>
                                            <p:strVal val="#ppt_x"/>
                                          </p:val>
                                        </p:tav>
                                      </p:tavLst>
                                    </p:anim>
                                    <p:animEffect transition="in" filter="wipe(right)">
                                      <p:cBhvr>
                                        <p:cTn id="202" dur="500"/>
                                        <p:tgtEl>
                                          <p:spTgt spid="69"/>
                                        </p:tgtEl>
                                      </p:cBhvr>
                                    </p:animEffect>
                                  </p:childTnLst>
                                </p:cTn>
                              </p:par>
                            </p:childTnLst>
                          </p:cTn>
                        </p:par>
                        <p:par>
                          <p:cTn id="203" fill="hold">
                            <p:stCondLst>
                              <p:cond delay="500"/>
                            </p:stCondLst>
                            <p:childTnLst>
                              <p:par>
                                <p:cTn id="204" presetID="42" presetClass="path" presetSubtype="0" accel="50000" decel="50000" fill="hold" grpId="4" nodeType="afterEffect">
                                  <p:stCondLst>
                                    <p:cond delay="0"/>
                                  </p:stCondLst>
                                  <p:childTnLst>
                                    <p:animMotion origin="layout" path="M 0.21475 1.7284E-6 L 0.26892 0.00031 " pathEditMode="relative" rAng="0" ptsTypes="AA">
                                      <p:cBhvr>
                                        <p:cTn id="205" dur="2000" fill="hold"/>
                                        <p:tgtEl>
                                          <p:spTgt spid="70"/>
                                        </p:tgtEl>
                                        <p:attrNameLst>
                                          <p:attrName>ppt_x</p:attrName>
                                          <p:attrName>ppt_y</p:attrName>
                                        </p:attrNameLst>
                                      </p:cBhvr>
                                      <p:rCtr x="2708" y="0"/>
                                    </p:animMotion>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additive="base">
                                        <p:cTn id="210" dur="500"/>
                                        <p:tgtEl>
                                          <p:spTgt spid="71"/>
                                        </p:tgtEl>
                                        <p:attrNameLst>
                                          <p:attrName>ppt_x</p:attrName>
                                        </p:attrNameLst>
                                      </p:cBhvr>
                                      <p:tavLst>
                                        <p:tav tm="0">
                                          <p:val>
                                            <p:strVal val="#ppt_x-#ppt_w*1.125000"/>
                                          </p:val>
                                        </p:tav>
                                        <p:tav tm="100000">
                                          <p:val>
                                            <p:strVal val="#ppt_x"/>
                                          </p:val>
                                        </p:tav>
                                      </p:tavLst>
                                    </p:anim>
                                    <p:animEffect transition="in" filter="wipe(right)">
                                      <p:cBhvr>
                                        <p:cTn id="211" dur="500"/>
                                        <p:tgtEl>
                                          <p:spTgt spid="71"/>
                                        </p:tgtEl>
                                      </p:cBhvr>
                                    </p:animEffect>
                                  </p:childTnLst>
                                </p:cTn>
                              </p:par>
                            </p:childTnLst>
                          </p:cTn>
                        </p:par>
                        <p:par>
                          <p:cTn id="212" fill="hold">
                            <p:stCondLst>
                              <p:cond delay="500"/>
                            </p:stCondLst>
                            <p:childTnLst>
                              <p:par>
                                <p:cTn id="213" presetID="42" presetClass="path" presetSubtype="0" accel="50000" decel="50000" fill="hold" grpId="1" nodeType="afterEffect">
                                  <p:stCondLst>
                                    <p:cond delay="0"/>
                                  </p:stCondLst>
                                  <p:childTnLst>
                                    <p:animMotion origin="layout" path="M -4.16667E-6 -4.07407E-6 L 0.05296 0.00031 " pathEditMode="relative" rAng="0" ptsTypes="AA">
                                      <p:cBhvr>
                                        <p:cTn id="214" dur="2000" fill="hold"/>
                                        <p:tgtEl>
                                          <p:spTgt spid="69"/>
                                        </p:tgtEl>
                                        <p:attrNameLst>
                                          <p:attrName>ppt_x</p:attrName>
                                          <p:attrName>ppt_y</p:attrName>
                                        </p:attrNameLst>
                                      </p:cBhvr>
                                      <p:rCtr x="2639" y="0"/>
                                    </p:animMotion>
                                  </p:childTnLst>
                                </p:cTn>
                              </p:par>
                              <p:par>
                                <p:cTn id="215" presetID="42" presetClass="path" presetSubtype="0" accel="50000" decel="50000" fill="hold" grpId="1" nodeType="withEffect">
                                  <p:stCondLst>
                                    <p:cond delay="0"/>
                                  </p:stCondLst>
                                  <p:childTnLst>
                                    <p:animMotion origin="layout" path="M -4.16667E-6 -1.23457E-6 L 0.05348 -1.23457E-6 " pathEditMode="relative" rAng="0" ptsTypes="AA">
                                      <p:cBhvr>
                                        <p:cTn id="216" dur="2000" fill="hold"/>
                                        <p:tgtEl>
                                          <p:spTgt spid="72"/>
                                        </p:tgtEl>
                                        <p:attrNameLst>
                                          <p:attrName>ppt_x</p:attrName>
                                          <p:attrName>ppt_y</p:attrName>
                                        </p:attrNameLst>
                                      </p:cBhvr>
                                      <p:rCtr x="2674" y="0"/>
                                    </p:animMotion>
                                  </p:childTnLst>
                                </p:cTn>
                              </p:par>
                              <p:par>
                                <p:cTn id="217" presetID="42" presetClass="path" presetSubtype="0" accel="50000" decel="50000" fill="hold" grpId="5" nodeType="withEffect">
                                  <p:stCondLst>
                                    <p:cond delay="0"/>
                                  </p:stCondLst>
                                  <p:childTnLst>
                                    <p:animMotion origin="layout" path="M 0.26892 0.00031 L 0.32222 1.7284E-6 " pathEditMode="relative" rAng="0" ptsTypes="AA">
                                      <p:cBhvr>
                                        <p:cTn id="218" dur="2000" fill="hold"/>
                                        <p:tgtEl>
                                          <p:spTgt spid="70"/>
                                        </p:tgtEl>
                                        <p:attrNameLst>
                                          <p:attrName>ppt_x</p:attrName>
                                          <p:attrName>ppt_y</p:attrName>
                                        </p:attrNameLst>
                                      </p:cBhvr>
                                      <p:rCtr x="2656" y="-31"/>
                                    </p:animMotion>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fade">
                                      <p:cBhvr>
                                        <p:cTn id="226" dur="500"/>
                                        <p:tgtEl>
                                          <p:spTgt spid="74"/>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8"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 calcmode="lin" valueType="num">
                                      <p:cBhvr additive="base">
                                        <p:cTn id="231" dur="500"/>
                                        <p:tgtEl>
                                          <p:spTgt spid="80"/>
                                        </p:tgtEl>
                                        <p:attrNameLst>
                                          <p:attrName>ppt_x</p:attrName>
                                        </p:attrNameLst>
                                      </p:cBhvr>
                                      <p:tavLst>
                                        <p:tav tm="0">
                                          <p:val>
                                            <p:strVal val="#ppt_x-#ppt_w*1.125000"/>
                                          </p:val>
                                        </p:tav>
                                        <p:tav tm="100000">
                                          <p:val>
                                            <p:strVal val="#ppt_x"/>
                                          </p:val>
                                        </p:tav>
                                      </p:tavLst>
                                    </p:anim>
                                    <p:animEffect transition="in" filter="wipe(right)">
                                      <p:cBhvr>
                                        <p:cTn id="232" dur="500"/>
                                        <p:tgtEl>
                                          <p:spTgt spid="80"/>
                                        </p:tgtEl>
                                      </p:cBhvr>
                                    </p:animEffect>
                                  </p:childTnLst>
                                </p:cTn>
                              </p:par>
                              <p:par>
                                <p:cTn id="233" presetID="12" presetClass="entr" presetSubtype="8"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 calcmode="lin" valueType="num">
                                      <p:cBhvr additive="base">
                                        <p:cTn id="235" dur="500"/>
                                        <p:tgtEl>
                                          <p:spTgt spid="79"/>
                                        </p:tgtEl>
                                        <p:attrNameLst>
                                          <p:attrName>ppt_x</p:attrName>
                                        </p:attrNameLst>
                                      </p:cBhvr>
                                      <p:tavLst>
                                        <p:tav tm="0">
                                          <p:val>
                                            <p:strVal val="#ppt_x-#ppt_w*1.125000"/>
                                          </p:val>
                                        </p:tav>
                                        <p:tav tm="100000">
                                          <p:val>
                                            <p:strVal val="#ppt_x"/>
                                          </p:val>
                                        </p:tav>
                                      </p:tavLst>
                                    </p:anim>
                                    <p:animEffect transition="in" filter="wipe(right)">
                                      <p:cBhvr>
                                        <p:cTn id="236" dur="500"/>
                                        <p:tgtEl>
                                          <p:spTgt spid="79"/>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8" fill="hold" grpId="0" nodeType="clickEffect">
                                  <p:stCondLst>
                                    <p:cond delay="0"/>
                                  </p:stCondLst>
                                  <p:childTnLst>
                                    <p:set>
                                      <p:cBhvr>
                                        <p:cTn id="240" dur="1" fill="hold">
                                          <p:stCondLst>
                                            <p:cond delay="0"/>
                                          </p:stCondLst>
                                        </p:cTn>
                                        <p:tgtEl>
                                          <p:spTgt spid="81"/>
                                        </p:tgtEl>
                                        <p:attrNameLst>
                                          <p:attrName>style.visibility</p:attrName>
                                        </p:attrNameLst>
                                      </p:cBhvr>
                                      <p:to>
                                        <p:strVal val="visible"/>
                                      </p:to>
                                    </p:set>
                                    <p:anim calcmode="lin" valueType="num">
                                      <p:cBhvr additive="base">
                                        <p:cTn id="241" dur="500"/>
                                        <p:tgtEl>
                                          <p:spTgt spid="81"/>
                                        </p:tgtEl>
                                        <p:attrNameLst>
                                          <p:attrName>ppt_x</p:attrName>
                                        </p:attrNameLst>
                                      </p:cBhvr>
                                      <p:tavLst>
                                        <p:tav tm="0">
                                          <p:val>
                                            <p:strVal val="#ppt_x-#ppt_w*1.125000"/>
                                          </p:val>
                                        </p:tav>
                                        <p:tav tm="100000">
                                          <p:val>
                                            <p:strVal val="#ppt_x"/>
                                          </p:val>
                                        </p:tav>
                                      </p:tavLst>
                                    </p:anim>
                                    <p:animEffect transition="in" filter="wipe(right)">
                                      <p:cBhvr>
                                        <p:cTn id="242" dur="500"/>
                                        <p:tgtEl>
                                          <p:spTgt spid="81"/>
                                        </p:tgtEl>
                                      </p:cBhvr>
                                    </p:animEffect>
                                  </p:childTnLst>
                                </p:cTn>
                              </p:par>
                              <p:par>
                                <p:cTn id="243" presetID="12" presetClass="entr" presetSubtype="8"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 calcmode="lin" valueType="num">
                                      <p:cBhvr additive="base">
                                        <p:cTn id="245" dur="500"/>
                                        <p:tgtEl>
                                          <p:spTgt spid="85"/>
                                        </p:tgtEl>
                                        <p:attrNameLst>
                                          <p:attrName>ppt_x</p:attrName>
                                        </p:attrNameLst>
                                      </p:cBhvr>
                                      <p:tavLst>
                                        <p:tav tm="0">
                                          <p:val>
                                            <p:strVal val="#ppt_x-#ppt_w*1.125000"/>
                                          </p:val>
                                        </p:tav>
                                        <p:tav tm="100000">
                                          <p:val>
                                            <p:strVal val="#ppt_x"/>
                                          </p:val>
                                        </p:tav>
                                      </p:tavLst>
                                    </p:anim>
                                    <p:animEffect transition="in" filter="wipe(right)">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8" fill="hold" grpId="0" nodeType="clickEffect">
                                  <p:stCondLst>
                                    <p:cond delay="0"/>
                                  </p:stCondLst>
                                  <p:childTnLst>
                                    <p:set>
                                      <p:cBhvr>
                                        <p:cTn id="250" dur="1" fill="hold">
                                          <p:stCondLst>
                                            <p:cond delay="0"/>
                                          </p:stCondLst>
                                        </p:cTn>
                                        <p:tgtEl>
                                          <p:spTgt spid="82"/>
                                        </p:tgtEl>
                                        <p:attrNameLst>
                                          <p:attrName>style.visibility</p:attrName>
                                        </p:attrNameLst>
                                      </p:cBhvr>
                                      <p:to>
                                        <p:strVal val="visible"/>
                                      </p:to>
                                    </p:set>
                                    <p:anim calcmode="lin" valueType="num">
                                      <p:cBhvr additive="base">
                                        <p:cTn id="251" dur="500"/>
                                        <p:tgtEl>
                                          <p:spTgt spid="82"/>
                                        </p:tgtEl>
                                        <p:attrNameLst>
                                          <p:attrName>ppt_x</p:attrName>
                                        </p:attrNameLst>
                                      </p:cBhvr>
                                      <p:tavLst>
                                        <p:tav tm="0">
                                          <p:val>
                                            <p:strVal val="#ppt_x-#ppt_w*1.125000"/>
                                          </p:val>
                                        </p:tav>
                                        <p:tav tm="100000">
                                          <p:val>
                                            <p:strVal val="#ppt_x"/>
                                          </p:val>
                                        </p:tav>
                                      </p:tavLst>
                                    </p:anim>
                                    <p:animEffect transition="in" filter="wipe(right)">
                                      <p:cBhvr>
                                        <p:cTn id="252" dur="500"/>
                                        <p:tgtEl>
                                          <p:spTgt spid="82"/>
                                        </p:tgtEl>
                                      </p:cBhvr>
                                    </p:animEffect>
                                  </p:childTnLst>
                                </p:cTn>
                              </p:par>
                              <p:par>
                                <p:cTn id="253" presetID="12" presetClass="entr" presetSubtype="8"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anim calcmode="lin" valueType="num">
                                      <p:cBhvr additive="base">
                                        <p:cTn id="255" dur="500"/>
                                        <p:tgtEl>
                                          <p:spTgt spid="91"/>
                                        </p:tgtEl>
                                        <p:attrNameLst>
                                          <p:attrName>ppt_x</p:attrName>
                                        </p:attrNameLst>
                                      </p:cBhvr>
                                      <p:tavLst>
                                        <p:tav tm="0">
                                          <p:val>
                                            <p:strVal val="#ppt_x-#ppt_w*1.125000"/>
                                          </p:val>
                                        </p:tav>
                                        <p:tav tm="100000">
                                          <p:val>
                                            <p:strVal val="#ppt_x"/>
                                          </p:val>
                                        </p:tav>
                                      </p:tavLst>
                                    </p:anim>
                                    <p:animEffect transition="in" filter="wipe(right)">
                                      <p:cBhvr>
                                        <p:cTn id="256" dur="500"/>
                                        <p:tgtEl>
                                          <p:spTgt spid="91"/>
                                        </p:tgtEl>
                                      </p:cBhvr>
                                    </p:animEffect>
                                  </p:childTnLst>
                                </p:cTn>
                              </p:par>
                            </p:childTnLst>
                          </p:cTn>
                        </p:par>
                      </p:childTnLst>
                    </p:cTn>
                  </p:par>
                  <p:par>
                    <p:cTn id="257" fill="hold">
                      <p:stCondLst>
                        <p:cond delay="indefinite"/>
                      </p:stCondLst>
                      <p:childTnLst>
                        <p:par>
                          <p:cTn id="258" fill="hold">
                            <p:stCondLst>
                              <p:cond delay="0"/>
                            </p:stCondLst>
                            <p:childTnLst>
                              <p:par>
                                <p:cTn id="259" presetID="12" presetClass="entr" presetSubtype="8" fill="hold" grpId="0" nodeType="click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p:tgtEl>
                                          <p:spTgt spid="84"/>
                                        </p:tgtEl>
                                        <p:attrNameLst>
                                          <p:attrName>ppt_x</p:attrName>
                                        </p:attrNameLst>
                                      </p:cBhvr>
                                      <p:tavLst>
                                        <p:tav tm="0">
                                          <p:val>
                                            <p:strVal val="#ppt_x-#ppt_w*1.125000"/>
                                          </p:val>
                                        </p:tav>
                                        <p:tav tm="100000">
                                          <p:val>
                                            <p:strVal val="#ppt_x"/>
                                          </p:val>
                                        </p:tav>
                                      </p:tavLst>
                                    </p:anim>
                                    <p:animEffect transition="in" filter="wipe(right)">
                                      <p:cBhvr>
                                        <p:cTn id="262" dur="500"/>
                                        <p:tgtEl>
                                          <p:spTgt spid="84"/>
                                        </p:tgtEl>
                                      </p:cBhvr>
                                    </p:animEffect>
                                  </p:childTnLst>
                                </p:cTn>
                              </p:par>
                              <p:par>
                                <p:cTn id="263" presetID="12" presetClass="entr" presetSubtype="8"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 calcmode="lin" valueType="num">
                                      <p:cBhvr additive="base">
                                        <p:cTn id="265" dur="500"/>
                                        <p:tgtEl>
                                          <p:spTgt spid="92"/>
                                        </p:tgtEl>
                                        <p:attrNameLst>
                                          <p:attrName>ppt_x</p:attrName>
                                        </p:attrNameLst>
                                      </p:cBhvr>
                                      <p:tavLst>
                                        <p:tav tm="0">
                                          <p:val>
                                            <p:strVal val="#ppt_x-#ppt_w*1.125000"/>
                                          </p:val>
                                        </p:tav>
                                        <p:tav tm="100000">
                                          <p:val>
                                            <p:strVal val="#ppt_x"/>
                                          </p:val>
                                        </p:tav>
                                      </p:tavLst>
                                    </p:anim>
                                    <p:animEffect transition="in" filter="wipe(righ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12" presetClass="entr" presetSubtype="8" fill="hold" grpId="0" nodeType="click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additive="base">
                                        <p:cTn id="271" dur="500"/>
                                        <p:tgtEl>
                                          <p:spTgt spid="83"/>
                                        </p:tgtEl>
                                        <p:attrNameLst>
                                          <p:attrName>ppt_x</p:attrName>
                                        </p:attrNameLst>
                                      </p:cBhvr>
                                      <p:tavLst>
                                        <p:tav tm="0">
                                          <p:val>
                                            <p:strVal val="#ppt_x-#ppt_w*1.125000"/>
                                          </p:val>
                                        </p:tav>
                                        <p:tav tm="100000">
                                          <p:val>
                                            <p:strVal val="#ppt_x"/>
                                          </p:val>
                                        </p:tav>
                                      </p:tavLst>
                                    </p:anim>
                                    <p:animEffect transition="in" filter="wipe(right)">
                                      <p:cBhvr>
                                        <p:cTn id="272" dur="500"/>
                                        <p:tgtEl>
                                          <p:spTgt spid="83"/>
                                        </p:tgtEl>
                                      </p:cBhvr>
                                    </p:animEffect>
                                  </p:childTnLst>
                                </p:cTn>
                              </p:par>
                              <p:par>
                                <p:cTn id="273" presetID="12" presetClass="entr" presetSubtype="8"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 calcmode="lin" valueType="num">
                                      <p:cBhvr additive="base">
                                        <p:cTn id="275" dur="500"/>
                                        <p:tgtEl>
                                          <p:spTgt spid="87"/>
                                        </p:tgtEl>
                                        <p:attrNameLst>
                                          <p:attrName>ppt_x</p:attrName>
                                        </p:attrNameLst>
                                      </p:cBhvr>
                                      <p:tavLst>
                                        <p:tav tm="0">
                                          <p:val>
                                            <p:strVal val="#ppt_x-#ppt_w*1.125000"/>
                                          </p:val>
                                        </p:tav>
                                        <p:tav tm="100000">
                                          <p:val>
                                            <p:strVal val="#ppt_x"/>
                                          </p:val>
                                        </p:tav>
                                      </p:tavLst>
                                    </p:anim>
                                    <p:animEffect transition="in" filter="wipe(right)">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12" presetClass="entr" presetSubtype="8" fill="hold" grpId="0" nodeType="clickEffect">
                                  <p:stCondLst>
                                    <p:cond delay="0"/>
                                  </p:stCondLst>
                                  <p:childTnLst>
                                    <p:set>
                                      <p:cBhvr>
                                        <p:cTn id="280" dur="1" fill="hold">
                                          <p:stCondLst>
                                            <p:cond delay="0"/>
                                          </p:stCondLst>
                                        </p:cTn>
                                        <p:tgtEl>
                                          <p:spTgt spid="86"/>
                                        </p:tgtEl>
                                        <p:attrNameLst>
                                          <p:attrName>style.visibility</p:attrName>
                                        </p:attrNameLst>
                                      </p:cBhvr>
                                      <p:to>
                                        <p:strVal val="visible"/>
                                      </p:to>
                                    </p:set>
                                    <p:anim calcmode="lin" valueType="num">
                                      <p:cBhvr additive="base">
                                        <p:cTn id="281" dur="500"/>
                                        <p:tgtEl>
                                          <p:spTgt spid="86"/>
                                        </p:tgtEl>
                                        <p:attrNameLst>
                                          <p:attrName>ppt_x</p:attrName>
                                        </p:attrNameLst>
                                      </p:cBhvr>
                                      <p:tavLst>
                                        <p:tav tm="0">
                                          <p:val>
                                            <p:strVal val="#ppt_x-#ppt_w*1.125000"/>
                                          </p:val>
                                        </p:tav>
                                        <p:tav tm="100000">
                                          <p:val>
                                            <p:strVal val="#ppt_x"/>
                                          </p:val>
                                        </p:tav>
                                      </p:tavLst>
                                    </p:anim>
                                    <p:animEffect transition="in" filter="wipe(right)">
                                      <p:cBhvr>
                                        <p:cTn id="282" dur="500"/>
                                        <p:tgtEl>
                                          <p:spTgt spid="86"/>
                                        </p:tgtEl>
                                      </p:cBhvr>
                                    </p:animEffect>
                                  </p:childTnLst>
                                </p:cTn>
                              </p:par>
                              <p:par>
                                <p:cTn id="283" presetID="12" presetClass="entr" presetSubtype="8"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p:tgtEl>
                                          <p:spTgt spid="90"/>
                                        </p:tgtEl>
                                        <p:attrNameLst>
                                          <p:attrName>ppt_x</p:attrName>
                                        </p:attrNameLst>
                                      </p:cBhvr>
                                      <p:tavLst>
                                        <p:tav tm="0">
                                          <p:val>
                                            <p:strVal val="#ppt_x-#ppt_w*1.125000"/>
                                          </p:val>
                                        </p:tav>
                                        <p:tav tm="100000">
                                          <p:val>
                                            <p:strVal val="#ppt_x"/>
                                          </p:val>
                                        </p:tav>
                                      </p:tavLst>
                                    </p:anim>
                                    <p:animEffect transition="in" filter="wipe(right)">
                                      <p:cBhvr>
                                        <p:cTn id="286" dur="5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12" presetClass="entr" presetSubtype="8" fill="hold" grpId="0" nodeType="clickEffect">
                                  <p:stCondLst>
                                    <p:cond delay="0"/>
                                  </p:stCondLst>
                                  <p:childTnLst>
                                    <p:set>
                                      <p:cBhvr>
                                        <p:cTn id="290" dur="1" fill="hold">
                                          <p:stCondLst>
                                            <p:cond delay="0"/>
                                          </p:stCondLst>
                                        </p:cTn>
                                        <p:tgtEl>
                                          <p:spTgt spid="89"/>
                                        </p:tgtEl>
                                        <p:attrNameLst>
                                          <p:attrName>style.visibility</p:attrName>
                                        </p:attrNameLst>
                                      </p:cBhvr>
                                      <p:to>
                                        <p:strVal val="visible"/>
                                      </p:to>
                                    </p:set>
                                    <p:anim calcmode="lin" valueType="num">
                                      <p:cBhvr additive="base">
                                        <p:cTn id="291" dur="500"/>
                                        <p:tgtEl>
                                          <p:spTgt spid="89"/>
                                        </p:tgtEl>
                                        <p:attrNameLst>
                                          <p:attrName>ppt_x</p:attrName>
                                        </p:attrNameLst>
                                      </p:cBhvr>
                                      <p:tavLst>
                                        <p:tav tm="0">
                                          <p:val>
                                            <p:strVal val="#ppt_x-#ppt_w*1.125000"/>
                                          </p:val>
                                        </p:tav>
                                        <p:tav tm="100000">
                                          <p:val>
                                            <p:strVal val="#ppt_x"/>
                                          </p:val>
                                        </p:tav>
                                      </p:tavLst>
                                    </p:anim>
                                    <p:animEffect transition="in" filter="wipe(right)">
                                      <p:cBhvr>
                                        <p:cTn id="292" dur="500"/>
                                        <p:tgtEl>
                                          <p:spTgt spid="89"/>
                                        </p:tgtEl>
                                      </p:cBhvr>
                                    </p:animEffect>
                                  </p:childTnLst>
                                </p:cTn>
                              </p:par>
                              <p:par>
                                <p:cTn id="293" presetID="12" presetClass="entr" presetSubtype="8" fill="hold" grpId="0" nodeType="withEffect">
                                  <p:stCondLst>
                                    <p:cond delay="0"/>
                                  </p:stCondLst>
                                  <p:childTnLst>
                                    <p:set>
                                      <p:cBhvr>
                                        <p:cTn id="294" dur="1" fill="hold">
                                          <p:stCondLst>
                                            <p:cond delay="0"/>
                                          </p:stCondLst>
                                        </p:cTn>
                                        <p:tgtEl>
                                          <p:spTgt spid="93"/>
                                        </p:tgtEl>
                                        <p:attrNameLst>
                                          <p:attrName>style.visibility</p:attrName>
                                        </p:attrNameLst>
                                      </p:cBhvr>
                                      <p:to>
                                        <p:strVal val="visible"/>
                                      </p:to>
                                    </p:set>
                                    <p:anim calcmode="lin" valueType="num">
                                      <p:cBhvr additive="base">
                                        <p:cTn id="295" dur="500"/>
                                        <p:tgtEl>
                                          <p:spTgt spid="93"/>
                                        </p:tgtEl>
                                        <p:attrNameLst>
                                          <p:attrName>ppt_x</p:attrName>
                                        </p:attrNameLst>
                                      </p:cBhvr>
                                      <p:tavLst>
                                        <p:tav tm="0">
                                          <p:val>
                                            <p:strVal val="#ppt_x-#ppt_w*1.125000"/>
                                          </p:val>
                                        </p:tav>
                                        <p:tav tm="100000">
                                          <p:val>
                                            <p:strVal val="#ppt_x"/>
                                          </p:val>
                                        </p:tav>
                                      </p:tavLst>
                                    </p:anim>
                                    <p:animEffect transition="in" filter="wipe(right)">
                                      <p:cBhvr>
                                        <p:cTn id="296" dur="500"/>
                                        <p:tgtEl>
                                          <p:spTgt spid="93"/>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88"/>
                                        </p:tgtEl>
                                        <p:attrNameLst>
                                          <p:attrName>style.visibility</p:attrName>
                                        </p:attrNameLst>
                                      </p:cBhvr>
                                      <p:to>
                                        <p:strVal val="visible"/>
                                      </p:to>
                                    </p:set>
                                    <p:animEffect transition="in" filter="fade">
                                      <p:cBhvr>
                                        <p:cTn id="301" dur="500"/>
                                        <p:tgtEl>
                                          <p:spTgt spid="88"/>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23"/>
                                        </p:tgtEl>
                                        <p:attrNameLst>
                                          <p:attrName>style.visibility</p:attrName>
                                        </p:attrNameLst>
                                      </p:cBhvr>
                                      <p:to>
                                        <p:strVal val="visible"/>
                                      </p:to>
                                    </p:set>
                                    <p:animEffect transition="in" filter="fade">
                                      <p:cBhvr>
                                        <p:cTn id="3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7" grpId="2"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2" grpId="1" animBg="1"/>
      <p:bldP spid="22" grpId="2" animBg="1"/>
      <p:bldP spid="22" grpId="3" animBg="1"/>
      <p:bldP spid="22" grpId="4" animBg="1"/>
      <p:bldP spid="22" grpId="5" animBg="1"/>
      <p:bldP spid="58" grpId="0" animBg="1"/>
      <p:bldP spid="58" grpId="1" animBg="1"/>
      <p:bldP spid="58" grpId="2" animBg="1"/>
      <p:bldP spid="58" grpId="3" animBg="1"/>
      <p:bldP spid="58" grpId="4" animBg="1"/>
      <p:bldP spid="59" grpId="0" animBg="1"/>
      <p:bldP spid="61" grpId="0" animBg="1"/>
      <p:bldP spid="62" grpId="0" animBg="1"/>
      <p:bldP spid="63" grpId="0" animBg="1"/>
      <p:bldP spid="64" grpId="0" animBg="1"/>
      <p:bldP spid="65" grpId="0" animBg="1"/>
      <p:bldP spid="66" grpId="0" animBg="1"/>
      <p:bldP spid="66" grpId="1" animBg="1"/>
      <p:bldP spid="66" grpId="2" animBg="1"/>
      <p:bldP spid="67" grpId="0" animBg="1"/>
      <p:bldP spid="68" grpId="0" animBg="1"/>
      <p:bldP spid="69" grpId="0" animBg="1"/>
      <p:bldP spid="69" grpId="1" animBg="1"/>
      <p:bldP spid="70" grpId="0" animBg="1"/>
      <p:bldP spid="70" grpId="1" animBg="1"/>
      <p:bldP spid="70" grpId="2" animBg="1"/>
      <p:bldP spid="70" grpId="3" animBg="1"/>
      <p:bldP spid="70" grpId="4" animBg="1"/>
      <p:bldP spid="70" grpId="5" animBg="1"/>
      <p:bldP spid="70" grpId="6" animBg="1"/>
      <p:bldP spid="71" grpId="0" animBg="1"/>
      <p:bldP spid="72" grpId="0" animBg="1"/>
      <p:bldP spid="72" grpId="1"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3" grpId="0"/>
      <p:bldP spid="73" grpId="0"/>
      <p:bldP spid="74" grpId="0"/>
      <p:bldP spid="23" grpId="0" animBg="1"/>
      <p:bldP spid="88"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928B5-842B-4BD6-B289-D533246AF67A}"/>
              </a:ext>
            </a:extLst>
          </p:cNvPr>
          <p:cNvSpPr>
            <a:spLocks noGrp="1"/>
          </p:cNvSpPr>
          <p:nvPr>
            <p:ph type="title"/>
          </p:nvPr>
        </p:nvSpPr>
        <p:spPr/>
        <p:txBody>
          <a:bodyPr/>
          <a:lstStyle/>
          <a:p>
            <a:r>
              <a:rPr lang="en-US"/>
              <a:t>Image Tagging</a:t>
            </a:r>
          </a:p>
        </p:txBody>
      </p:sp>
      <p:sp>
        <p:nvSpPr>
          <p:cNvPr id="6" name="Text Placeholder 5">
            <a:extLst>
              <a:ext uri="{FF2B5EF4-FFF2-40B4-BE49-F238E27FC236}">
                <a16:creationId xmlns:a16="http://schemas.microsoft.com/office/drawing/2014/main" id="{A38A234D-0E64-4847-965E-37E35D796D60}"/>
              </a:ext>
            </a:extLst>
          </p:cNvPr>
          <p:cNvSpPr>
            <a:spLocks noGrp="1"/>
          </p:cNvSpPr>
          <p:nvPr>
            <p:ph type="body" idx="11"/>
          </p:nvPr>
        </p:nvSpPr>
        <p:spPr/>
        <p:txBody>
          <a:bodyPr/>
          <a:lstStyle/>
          <a:p>
            <a:r>
              <a:rPr lang="en-US"/>
              <a:t>Base Images</a:t>
            </a:r>
          </a:p>
        </p:txBody>
      </p:sp>
      <p:sp>
        <p:nvSpPr>
          <p:cNvPr id="4" name="Content Placeholder 3">
            <a:extLst>
              <a:ext uri="{FF2B5EF4-FFF2-40B4-BE49-F238E27FC236}">
                <a16:creationId xmlns:a16="http://schemas.microsoft.com/office/drawing/2014/main" id="{0803BA5A-30D3-4303-A1D1-89963290D538}"/>
              </a:ext>
            </a:extLst>
          </p:cNvPr>
          <p:cNvSpPr>
            <a:spLocks noGrp="1"/>
          </p:cNvSpPr>
          <p:nvPr>
            <p:ph idx="1"/>
          </p:nvPr>
        </p:nvSpPr>
        <p:spPr>
          <a:xfrm>
            <a:off x="406400" y="2469906"/>
            <a:ext cx="7721600" cy="3780202"/>
          </a:xfrm>
        </p:spPr>
        <p:txBody>
          <a:bodyPr/>
          <a:lstStyle/>
          <a:p>
            <a:r>
              <a:rPr lang="en-US"/>
              <a:t>Stable Tags</a:t>
            </a:r>
          </a:p>
          <a:p>
            <a:pPr lvl="1"/>
            <a:r>
              <a:rPr lang="en-US"/>
              <a:t>:latest</a:t>
            </a:r>
          </a:p>
          <a:p>
            <a:pPr lvl="1"/>
            <a:r>
              <a:rPr lang="en-US"/>
              <a:t>:1.0</a:t>
            </a:r>
          </a:p>
          <a:p>
            <a:pPr lvl="1"/>
            <a:r>
              <a:rPr lang="en-US"/>
              <a:t>:1.1.1.1</a:t>
            </a:r>
          </a:p>
          <a:p>
            <a:pPr lvl="1"/>
            <a:r>
              <a:rPr lang="en-US"/>
              <a:t>:2.0</a:t>
            </a:r>
          </a:p>
          <a:p>
            <a:pPr lvl="1"/>
            <a:r>
              <a:rPr lang="en-US"/>
              <a:t>:2.2.1</a:t>
            </a:r>
          </a:p>
          <a:p>
            <a:pPr marL="0" indent="0">
              <a:buNone/>
            </a:pPr>
            <a:endParaRPr lang="en-US"/>
          </a:p>
        </p:txBody>
      </p:sp>
      <p:sp>
        <p:nvSpPr>
          <p:cNvPr id="7" name="Text Placeholder 6">
            <a:extLst>
              <a:ext uri="{FF2B5EF4-FFF2-40B4-BE49-F238E27FC236}">
                <a16:creationId xmlns:a16="http://schemas.microsoft.com/office/drawing/2014/main" id="{4888DB55-3EA8-4523-A3D7-1364CB9D9B29}"/>
              </a:ext>
            </a:extLst>
          </p:cNvPr>
          <p:cNvSpPr>
            <a:spLocks noGrp="1"/>
          </p:cNvSpPr>
          <p:nvPr>
            <p:ph type="body" idx="12"/>
          </p:nvPr>
        </p:nvSpPr>
        <p:spPr/>
        <p:txBody>
          <a:bodyPr/>
          <a:lstStyle/>
          <a:p>
            <a:r>
              <a:rPr lang="en-US"/>
              <a:t>Deployed Images</a:t>
            </a:r>
          </a:p>
        </p:txBody>
      </p:sp>
      <p:sp>
        <p:nvSpPr>
          <p:cNvPr id="8" name="Content Placeholder 7">
            <a:extLst>
              <a:ext uri="{FF2B5EF4-FFF2-40B4-BE49-F238E27FC236}">
                <a16:creationId xmlns:a16="http://schemas.microsoft.com/office/drawing/2014/main" id="{28EF838F-87F8-42C2-8D19-5CDDF67798C1}"/>
              </a:ext>
            </a:extLst>
          </p:cNvPr>
          <p:cNvSpPr>
            <a:spLocks noGrp="1"/>
          </p:cNvSpPr>
          <p:nvPr>
            <p:ph idx="13"/>
          </p:nvPr>
        </p:nvSpPr>
        <p:spPr>
          <a:xfrm>
            <a:off x="6096000" y="1852429"/>
            <a:ext cx="5791200" cy="4341958"/>
          </a:xfrm>
        </p:spPr>
        <p:txBody>
          <a:bodyPr/>
          <a:lstStyle/>
          <a:p>
            <a:r>
              <a:rPr lang="en-US" dirty="0"/>
              <a:t>Always Unique</a:t>
            </a:r>
          </a:p>
          <a:p>
            <a:r>
              <a:rPr lang="en-US" dirty="0"/>
              <a:t>Stable Tags create instability</a:t>
            </a:r>
          </a:p>
          <a:p>
            <a:r>
              <a:rPr lang="en-US" dirty="0"/>
              <a:t>Build IDs are a great source</a:t>
            </a:r>
          </a:p>
          <a:p>
            <a:pPr lvl="1"/>
            <a:r>
              <a:rPr lang="en-US" sz="2400" dirty="0">
                <a:latin typeface="Consolas" panose="020B0609020204030204" pitchFamily="49" charset="0"/>
              </a:rPr>
              <a:t>$</a:t>
            </a:r>
            <a:r>
              <a:rPr lang="en-US" sz="2400" dirty="0" err="1">
                <a:latin typeface="Consolas" panose="020B0609020204030204" pitchFamily="49" charset="0"/>
              </a:rPr>
              <a:t>BuildSystem</a:t>
            </a:r>
            <a:r>
              <a:rPr lang="en-US" sz="2400" dirty="0">
                <a:latin typeface="Consolas" panose="020B0609020204030204" pitchFamily="49" charset="0"/>
              </a:rPr>
              <a:t>-{{.Build.ID}}</a:t>
            </a:r>
          </a:p>
          <a:p>
            <a:pPr lvl="1"/>
            <a:r>
              <a:rPr lang="pt-BR" sz="2400" dirty="0">
                <a:latin typeface="Consolas" panose="020B0609020204030204" pitchFamily="49" charset="0"/>
              </a:rPr>
              <a:t>%Y%m%d-%H%M%S</a:t>
            </a:r>
          </a:p>
          <a:p>
            <a:pPr lvl="1"/>
            <a:r>
              <a:rPr lang="en-US" dirty="0"/>
              <a:t>aa-10192409</a:t>
            </a:r>
          </a:p>
          <a:p>
            <a:pPr lvl="1"/>
            <a:r>
              <a:rPr lang="en-US" dirty="0"/>
              <a:t>bb1833583</a:t>
            </a:r>
          </a:p>
          <a:p>
            <a:pPr lvl="1"/>
            <a:r>
              <a:rPr lang="en-US" dirty="0"/>
              <a:t>demo42mfr-305305t035</a:t>
            </a:r>
          </a:p>
        </p:txBody>
      </p:sp>
    </p:spTree>
    <p:extLst>
      <p:ext uri="{BB962C8B-B14F-4D97-AF65-F5344CB8AC3E}">
        <p14:creationId xmlns:p14="http://schemas.microsoft.com/office/powerpoint/2010/main" val="31853543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4727448"/>
          </a:xfrm>
        </p:spPr>
        <p:txBody>
          <a:bodyPr/>
          <a:lstStyle/>
          <a:p>
            <a:r>
              <a:rPr lang="en-US" i="1" dirty="0"/>
              <a:t>If You Accept failure as the norm, and you’ll sleep well at night</a:t>
            </a:r>
          </a:p>
          <a:p>
            <a:r>
              <a:rPr lang="en-US" dirty="0"/>
              <a:t>Containers are immutable</a:t>
            </a:r>
          </a:p>
          <a:p>
            <a:r>
              <a:rPr lang="en-US" dirty="0"/>
              <a:t>Containers have an OS &amp; Framework</a:t>
            </a:r>
          </a:p>
          <a:p>
            <a:pPr lvl="1"/>
            <a:r>
              <a:rPr lang="en-US" dirty="0"/>
              <a:t>Patching Containers, means </a:t>
            </a:r>
            <a:br>
              <a:rPr lang="en-US" dirty="0"/>
            </a:br>
            <a:r>
              <a:rPr lang="en-US" dirty="0"/>
              <a:t>	building, testing, deploying patched containers</a:t>
            </a:r>
          </a:p>
          <a:p>
            <a:r>
              <a:rPr lang="en-US" dirty="0"/>
              <a:t>Automated Tests are like fluffy pillows</a:t>
            </a:r>
          </a:p>
          <a:p>
            <a:r>
              <a:rPr lang="en-US" dirty="0"/>
              <a:t>Automate Builds, without tests, are beds without pillows</a:t>
            </a:r>
          </a:p>
          <a:p>
            <a:r>
              <a:rPr lang="en-US" dirty="0"/>
              <a:t>Deploying Stable Tags, leads to Instability </a:t>
            </a:r>
          </a:p>
          <a:p>
            <a:r>
              <a:rPr lang="en-US" dirty="0"/>
              <a:t>	</a:t>
            </a:r>
            <a:r>
              <a:rPr lang="en-US" sz="2400" dirty="0">
                <a:hlinkClick r:id="rId2"/>
              </a:rPr>
              <a:t>Docker Tagging: Best practices for tagging and versioning docker images</a:t>
            </a:r>
            <a:endParaRPr lang="en-US" dirty="0"/>
          </a:p>
          <a:p>
            <a:endParaRPr lang="en-US" dirty="0"/>
          </a:p>
        </p:txBody>
      </p:sp>
    </p:spTree>
    <p:extLst>
      <p:ext uri="{BB962C8B-B14F-4D97-AF65-F5344CB8AC3E}">
        <p14:creationId xmlns:p14="http://schemas.microsoft.com/office/powerpoint/2010/main" val="410331557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9241-97CB-4561-9CEE-83E8B9E2A9C8}"/>
              </a:ext>
            </a:extLst>
          </p:cNvPr>
          <p:cNvSpPr>
            <a:spLocks noGrp="1"/>
          </p:cNvSpPr>
          <p:nvPr>
            <p:ph type="title"/>
          </p:nvPr>
        </p:nvSpPr>
        <p:spPr/>
        <p:txBody>
          <a:bodyPr/>
          <a:lstStyle/>
          <a:p>
            <a:r>
              <a:rPr lang="en-US" dirty="0"/>
              <a:t>Info</a:t>
            </a:r>
          </a:p>
        </p:txBody>
      </p:sp>
      <p:sp>
        <p:nvSpPr>
          <p:cNvPr id="3" name="Text Placeholder 2">
            <a:extLst>
              <a:ext uri="{FF2B5EF4-FFF2-40B4-BE49-F238E27FC236}">
                <a16:creationId xmlns:a16="http://schemas.microsoft.com/office/drawing/2014/main" id="{A8BC594A-F2F4-460F-803C-20EC60B23CA6}"/>
              </a:ext>
            </a:extLst>
          </p:cNvPr>
          <p:cNvSpPr>
            <a:spLocks noGrp="1"/>
          </p:cNvSpPr>
          <p:nvPr>
            <p:ph type="body" sz="quarter" idx="10"/>
          </p:nvPr>
        </p:nvSpPr>
        <p:spPr>
          <a:xfrm>
            <a:off x="586390" y="1212301"/>
            <a:ext cx="11018520" cy="5084469"/>
          </a:xfrm>
        </p:spPr>
        <p:txBody>
          <a:bodyPr/>
          <a:lstStyle/>
          <a:p>
            <a:pPr>
              <a:tabLst>
                <a:tab pos="4232275" algn="l"/>
              </a:tabLst>
            </a:pPr>
            <a:r>
              <a:rPr lang="en-US" dirty="0"/>
              <a:t>Azure Kubernetes Service:	</a:t>
            </a:r>
            <a:r>
              <a:rPr lang="en-US" dirty="0">
                <a:hlinkClick r:id="rId2"/>
              </a:rPr>
              <a:t>aka.ms/</a:t>
            </a:r>
            <a:r>
              <a:rPr lang="en-US" dirty="0" err="1">
                <a:hlinkClick r:id="rId2"/>
              </a:rPr>
              <a:t>kubernetes</a:t>
            </a:r>
            <a:r>
              <a:rPr lang="en-US" dirty="0"/>
              <a:t> </a:t>
            </a:r>
          </a:p>
          <a:p>
            <a:pPr>
              <a:tabLst>
                <a:tab pos="4232275" algn="l"/>
              </a:tabLst>
            </a:pPr>
            <a:r>
              <a:rPr lang="en-US" dirty="0"/>
              <a:t>Brigade:	</a:t>
            </a:r>
            <a:r>
              <a:rPr lang="en-US" dirty="0">
                <a:hlinkClick r:id="rId3" action="ppaction://hlinkfile"/>
              </a:rPr>
              <a:t>aka.ms/acr/brigade</a:t>
            </a:r>
            <a:r>
              <a:rPr lang="en-US" dirty="0"/>
              <a:t> </a:t>
            </a:r>
          </a:p>
          <a:p>
            <a:pPr>
              <a:tabLst>
                <a:tab pos="4232275" algn="l"/>
              </a:tabLst>
            </a:pPr>
            <a:r>
              <a:rPr lang="en-US" dirty="0"/>
              <a:t>Helm:	</a:t>
            </a:r>
            <a:r>
              <a:rPr lang="en-US" dirty="0">
                <a:hlinkClick r:id="rId4" action="ppaction://hlinkfile"/>
              </a:rPr>
              <a:t>aka.ms/helm</a:t>
            </a:r>
            <a:endParaRPr lang="en-US" dirty="0"/>
          </a:p>
          <a:p>
            <a:pPr>
              <a:tabLst>
                <a:tab pos="4232275" algn="l"/>
              </a:tabLst>
            </a:pPr>
            <a:r>
              <a:rPr lang="en-US" dirty="0"/>
              <a:t>ACR Build </a:t>
            </a:r>
            <a:r>
              <a:rPr lang="en-US" baseline="30000" dirty="0"/>
              <a:t>(Preview)	</a:t>
            </a:r>
            <a:r>
              <a:rPr lang="en-US" dirty="0">
                <a:hlinkClick r:id="rId5" action="ppaction://hlinkfile"/>
              </a:rPr>
              <a:t>aka.ms/acr/build</a:t>
            </a:r>
            <a:endParaRPr lang="en-US" dirty="0"/>
          </a:p>
          <a:p>
            <a:pPr>
              <a:tabLst>
                <a:tab pos="4232275" algn="l"/>
              </a:tabLst>
            </a:pPr>
            <a:r>
              <a:rPr lang="en-US" dirty="0"/>
              <a:t>ACR Geo-Replication </a:t>
            </a:r>
            <a:r>
              <a:rPr lang="en-US" baseline="30000" dirty="0"/>
              <a:t>(GA)  	</a:t>
            </a:r>
            <a:r>
              <a:rPr lang="en-US" dirty="0">
                <a:hlinkClick r:id="rId6" action="ppaction://hlinkfile"/>
              </a:rPr>
              <a:t>aka.ms/acr/geo-replication</a:t>
            </a:r>
            <a:r>
              <a:rPr lang="en-US" dirty="0"/>
              <a:t> </a:t>
            </a:r>
          </a:p>
          <a:p>
            <a:pPr>
              <a:tabLst>
                <a:tab pos="4232275" algn="l"/>
              </a:tabLst>
            </a:pPr>
            <a:r>
              <a:rPr lang="en-US" dirty="0"/>
              <a:t>Presentations:  	</a:t>
            </a:r>
            <a:r>
              <a:rPr lang="en-US" dirty="0">
                <a:hlinkClick r:id="rId7" action="ppaction://hlinkfile"/>
              </a:rPr>
              <a:t>aka.ms/acr/presentations</a:t>
            </a:r>
            <a:endParaRPr lang="en-US" dirty="0"/>
          </a:p>
          <a:p>
            <a:pPr>
              <a:tabLst>
                <a:tab pos="4232275" algn="l"/>
              </a:tabLst>
            </a:pPr>
            <a:r>
              <a:rPr lang="en-US" dirty="0"/>
              <a:t>Demo42: 	</a:t>
            </a:r>
            <a:r>
              <a:rPr lang="en-US" dirty="0">
                <a:hlinkClick r:id="rId8" action="ppaction://hlinkfile"/>
              </a:rPr>
              <a:t>github.com/demo42</a:t>
            </a:r>
            <a:endParaRPr lang="en-US" dirty="0"/>
          </a:p>
          <a:p>
            <a:pPr>
              <a:tabLst>
                <a:tab pos="4232275" algn="l"/>
              </a:tabLst>
            </a:pPr>
            <a:r>
              <a:rPr lang="en-US" dirty="0"/>
              <a:t>Blog	</a:t>
            </a:r>
            <a:r>
              <a:rPr lang="en-US" dirty="0">
                <a:hlinkClick r:id="rId9"/>
              </a:rPr>
              <a:t>blogs.msdn.microsoft.com/</a:t>
            </a:r>
            <a:r>
              <a:rPr lang="en-US" dirty="0" err="1">
                <a:hlinkClick r:id="rId9"/>
              </a:rPr>
              <a:t>SteveLasker</a:t>
            </a:r>
            <a:endParaRPr lang="en-US" dirty="0">
              <a:hlinkClick r:id="rId9"/>
            </a:endParaRPr>
          </a:p>
          <a:p>
            <a:pPr>
              <a:tabLst>
                <a:tab pos="4232275" algn="l"/>
              </a:tabLst>
            </a:pPr>
            <a:r>
              <a:rPr lang="en-US" dirty="0"/>
              <a:t>Twitter	@</a:t>
            </a:r>
            <a:r>
              <a:rPr lang="en-US" dirty="0" err="1"/>
              <a:t>SteveLasker</a:t>
            </a:r>
            <a:endParaRPr lang="en-US" dirty="0"/>
          </a:p>
          <a:p>
            <a:pPr>
              <a:tabLst>
                <a:tab pos="4232275" algn="l"/>
              </a:tabLst>
            </a:pPr>
            <a:r>
              <a:rPr lang="en-US" dirty="0"/>
              <a:t>Email	</a:t>
            </a:r>
            <a:r>
              <a:rPr lang="en-US" dirty="0">
                <a:hlinkClick r:id="rId10"/>
              </a:rPr>
              <a:t>SteveLas@Microsoft.com</a:t>
            </a:r>
            <a:endParaRPr lang="en-US" dirty="0"/>
          </a:p>
        </p:txBody>
      </p:sp>
    </p:spTree>
    <p:extLst>
      <p:ext uri="{BB962C8B-B14F-4D97-AF65-F5344CB8AC3E}">
        <p14:creationId xmlns:p14="http://schemas.microsoft.com/office/powerpoint/2010/main" val="29571873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CEAC-4079-4165-9434-75EB489EE8AB}"/>
              </a:ext>
            </a:extLst>
          </p:cNvPr>
          <p:cNvSpPr>
            <a:spLocks noGrp="1"/>
          </p:cNvSpPr>
          <p:nvPr>
            <p:ph type="title"/>
          </p:nvPr>
        </p:nvSpPr>
        <p:spPr>
          <a:xfrm>
            <a:off x="586740" y="90152"/>
            <a:ext cx="11018520" cy="553998"/>
          </a:xfrm>
        </p:spPr>
        <p:txBody>
          <a:bodyPr/>
          <a:lstStyle/>
          <a:p>
            <a:r>
              <a:rPr lang="en-US" dirty="0"/>
              <a:t>Related Breakout Sessions</a:t>
            </a:r>
          </a:p>
        </p:txBody>
      </p:sp>
      <p:sp>
        <p:nvSpPr>
          <p:cNvPr id="4" name="Text Placeholder 3">
            <a:extLst>
              <a:ext uri="{FF2B5EF4-FFF2-40B4-BE49-F238E27FC236}">
                <a16:creationId xmlns:a16="http://schemas.microsoft.com/office/drawing/2014/main" id="{CF5989A7-8DD0-4F38-BEF0-1746B66BE8D6}"/>
              </a:ext>
            </a:extLst>
          </p:cNvPr>
          <p:cNvSpPr>
            <a:spLocks noGrp="1"/>
          </p:cNvSpPr>
          <p:nvPr>
            <p:ph type="body" sz="quarter" idx="10"/>
          </p:nvPr>
        </p:nvSpPr>
        <p:spPr>
          <a:xfrm>
            <a:off x="4208380" y="1518693"/>
            <a:ext cx="3914237" cy="4370427"/>
          </a:xfrm>
        </p:spPr>
        <p:txBody>
          <a:bodyPr/>
          <a:lstStyle/>
          <a:p>
            <a:pPr marL="0" indent="0">
              <a:buNone/>
            </a:pPr>
            <a:r>
              <a:rPr lang="en-US" sz="1800" b="1" u="sng" dirty="0"/>
              <a:t>Monday</a:t>
            </a:r>
          </a:p>
          <a:p>
            <a:pPr marL="0" indent="0">
              <a:buNone/>
            </a:pPr>
            <a:r>
              <a:rPr lang="en-US" sz="1800" b="1" dirty="0"/>
              <a:t>BRK2134 </a:t>
            </a:r>
            <a:br>
              <a:rPr lang="en-US" sz="1800" dirty="0"/>
            </a:br>
            <a:r>
              <a:rPr lang="en-US" sz="1800" dirty="0"/>
              <a:t>The Present and Not-too-distant Future of Visual Studio </a:t>
            </a:r>
          </a:p>
          <a:p>
            <a:pPr marL="0" indent="0">
              <a:buNone/>
            </a:pPr>
            <a:r>
              <a:rPr lang="en-US" sz="1800" b="1" dirty="0"/>
              <a:t>BRK2152 </a:t>
            </a:r>
            <a:br>
              <a:rPr lang="en-US" sz="1800" b="1" dirty="0"/>
            </a:br>
            <a:r>
              <a:rPr lang="en-US" sz="1800" dirty="0"/>
              <a:t>What's new with Visual Studio for Mac </a:t>
            </a:r>
          </a:p>
          <a:p>
            <a:pPr marL="0" indent="0">
              <a:buNone/>
            </a:pPr>
            <a:r>
              <a:rPr lang="en-US" sz="1800" b="1" u="sng" dirty="0"/>
              <a:t>Wednesday</a:t>
            </a:r>
          </a:p>
          <a:p>
            <a:pPr marL="0" indent="0">
              <a:buNone/>
            </a:pPr>
            <a:r>
              <a:rPr lang="en-US" sz="1800" b="1" dirty="0"/>
              <a:t>BRK2145 </a:t>
            </a:r>
            <a:br>
              <a:rPr lang="en-US" sz="1800" dirty="0"/>
            </a:br>
            <a:r>
              <a:rPr lang="en-US" sz="1800" dirty="0"/>
              <a:t>Get in the Zone: Visual Studio 2017 Productivity Enhancements</a:t>
            </a:r>
          </a:p>
          <a:p>
            <a:pPr marL="0" indent="0">
              <a:buNone/>
            </a:pPr>
            <a:r>
              <a:rPr lang="en-US" sz="1800" b="1" dirty="0"/>
              <a:t>BRK2148 </a:t>
            </a:r>
            <a:br>
              <a:rPr lang="en-US" sz="1800" b="1" dirty="0"/>
            </a:br>
            <a:r>
              <a:rPr lang="en-US" sz="1800" dirty="0"/>
              <a:t>Supercharge your debugging in Visual Studio 2017 </a:t>
            </a:r>
          </a:p>
        </p:txBody>
      </p:sp>
      <p:sp>
        <p:nvSpPr>
          <p:cNvPr id="6" name="Rectangle 5">
            <a:extLst>
              <a:ext uri="{FF2B5EF4-FFF2-40B4-BE49-F238E27FC236}">
                <a16:creationId xmlns:a16="http://schemas.microsoft.com/office/drawing/2014/main" id="{F45097BE-A1C1-4903-A445-02CBA01DDA9D}"/>
              </a:ext>
            </a:extLst>
          </p:cNvPr>
          <p:cNvSpPr/>
          <p:nvPr/>
        </p:nvSpPr>
        <p:spPr bwMode="auto">
          <a:xfrm>
            <a:off x="4079490" y="671783"/>
            <a:ext cx="4043128" cy="7877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9" name="Rectangle 8">
            <a:extLst>
              <a:ext uri="{FF2B5EF4-FFF2-40B4-BE49-F238E27FC236}">
                <a16:creationId xmlns:a16="http://schemas.microsoft.com/office/drawing/2014/main" id="{9CA512D4-860E-4D12-BF43-5EF7D9C5368D}"/>
              </a:ext>
            </a:extLst>
          </p:cNvPr>
          <p:cNvSpPr/>
          <p:nvPr/>
        </p:nvSpPr>
        <p:spPr bwMode="auto">
          <a:xfrm>
            <a:off x="0" y="676517"/>
            <a:ext cx="4043127" cy="787775"/>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Platform</a:t>
            </a:r>
          </a:p>
        </p:txBody>
      </p:sp>
      <p:sp>
        <p:nvSpPr>
          <p:cNvPr id="10" name="Text Placeholder 3">
            <a:extLst>
              <a:ext uri="{FF2B5EF4-FFF2-40B4-BE49-F238E27FC236}">
                <a16:creationId xmlns:a16="http://schemas.microsoft.com/office/drawing/2014/main" id="{6CFDB8AA-B0C0-48FD-A7D0-D604DF4AF496}"/>
              </a:ext>
            </a:extLst>
          </p:cNvPr>
          <p:cNvSpPr txBox="1">
            <a:spLocks/>
          </p:cNvSpPr>
          <p:nvPr/>
        </p:nvSpPr>
        <p:spPr>
          <a:xfrm>
            <a:off x="132202" y="1510754"/>
            <a:ext cx="3914237" cy="5909310"/>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u="sng" dirty="0"/>
              <a:t>Monday</a:t>
            </a:r>
            <a:br>
              <a:rPr lang="en-US" sz="1800" b="1" u="sng" dirty="0"/>
            </a:br>
            <a:r>
              <a:rPr lang="en-US" sz="1800" b="1" dirty="0">
                <a:solidFill>
                  <a:srgbClr val="0070C0"/>
                </a:solidFill>
                <a:effectLst>
                  <a:outerShdw blurRad="50800" dist="38100" dir="2700000" algn="tl" rotWithShape="0">
                    <a:prstClr val="black">
                      <a:alpha val="40000"/>
                    </a:prstClr>
                  </a:outerShdw>
                </a:effectLst>
              </a:rPr>
              <a:t>BRK2141</a:t>
            </a:r>
            <a:br>
              <a:rPr lang="en-US" sz="1800" b="1" dirty="0">
                <a:solidFill>
                  <a:srgbClr val="0070C0"/>
                </a:solidFill>
                <a:effectLst>
                  <a:outerShdw blurRad="50800" dist="38100" dir="2700000" algn="tl" rotWithShape="0">
                    <a:prstClr val="black">
                      <a:alpha val="40000"/>
                    </a:prstClr>
                  </a:outerShdw>
                </a:effectLst>
              </a:rPr>
            </a:br>
            <a:r>
              <a:rPr lang="en-US" sz="1800" b="1" dirty="0">
                <a:solidFill>
                  <a:srgbClr val="0070C0"/>
                </a:solidFill>
                <a:effectLst>
                  <a:outerShdw blurRad="50800" dist="38100" dir="2700000" algn="tl" rotWithShape="0">
                    <a:prstClr val="black">
                      <a:alpha val="40000"/>
                    </a:prstClr>
                  </a:outerShdw>
                </a:effectLst>
              </a:rPr>
              <a:t>Building Resilient Microservices with .NET Core and Azure Container Services (AKS)</a:t>
            </a:r>
          </a:p>
          <a:p>
            <a:pPr marL="0" indent="0">
              <a:buNone/>
            </a:pPr>
            <a:r>
              <a:rPr lang="en-US" sz="1800" b="1" u="sng" dirty="0"/>
              <a:t>Tuesday</a:t>
            </a:r>
          </a:p>
          <a:p>
            <a:pPr marL="0" indent="0">
              <a:buNone/>
            </a:pPr>
            <a:r>
              <a:rPr lang="en-US" sz="1800" b="1" dirty="0"/>
              <a:t>BRK2151 </a:t>
            </a:r>
            <a:br>
              <a:rPr lang="en-US" sz="1800" b="1" dirty="0"/>
            </a:br>
            <a:r>
              <a:rPr lang="en-US" sz="1800" dirty="0"/>
              <a:t>What's new in Web Development with ASP.NET Core 2.1 </a:t>
            </a:r>
          </a:p>
          <a:p>
            <a:pPr marL="0" indent="0">
              <a:buNone/>
            </a:pPr>
            <a:r>
              <a:rPr lang="en-US" sz="1800" b="1" dirty="0"/>
              <a:t>BRK2147 </a:t>
            </a:r>
            <a:br>
              <a:rPr lang="en-US" sz="1800" b="1" dirty="0"/>
            </a:br>
            <a:r>
              <a:rPr lang="en-US" sz="1800" dirty="0"/>
              <a:t>Meet the new stack for real-time web communication: ASP.NET Core </a:t>
            </a:r>
            <a:r>
              <a:rPr lang="en-US" sz="1800" dirty="0" err="1"/>
              <a:t>SignalR</a:t>
            </a:r>
            <a:endParaRPr lang="en-US" sz="1800" dirty="0"/>
          </a:p>
          <a:p>
            <a:pPr marL="0" indent="0">
              <a:buNone/>
            </a:pPr>
            <a:r>
              <a:rPr lang="en-US" sz="1800" b="1" dirty="0"/>
              <a:t>BRK2155 </a:t>
            </a:r>
            <a:br>
              <a:rPr lang="en-US" sz="1800" b="1" dirty="0"/>
            </a:br>
            <a:r>
              <a:rPr lang="en-US" sz="1800" dirty="0"/>
              <a:t>The Future of C#</a:t>
            </a:r>
          </a:p>
          <a:p>
            <a:pPr marL="0" indent="0">
              <a:buNone/>
            </a:pPr>
            <a:r>
              <a:rPr lang="en-US" sz="1800" b="1" u="sng" dirty="0"/>
              <a:t>Wednesday</a:t>
            </a:r>
            <a:r>
              <a:rPr lang="en-US" sz="1800" dirty="0"/>
              <a:t>  </a:t>
            </a:r>
          </a:p>
          <a:p>
            <a:pPr marL="0" indent="0">
              <a:buNone/>
            </a:pPr>
            <a:r>
              <a:rPr lang="en-US" sz="1800" b="1" dirty="0"/>
              <a:t>BRK2144 </a:t>
            </a:r>
            <a:br>
              <a:rPr lang="en-US" sz="1800" b="1" dirty="0"/>
            </a:br>
            <a:r>
              <a:rPr lang="en-US" sz="1800" dirty="0"/>
              <a:t>Entity Framework Core 2.1: Simple, Powerful Data Access for .NET </a:t>
            </a:r>
          </a:p>
        </p:txBody>
      </p:sp>
      <p:sp>
        <p:nvSpPr>
          <p:cNvPr id="7" name="Rectangle 6">
            <a:extLst>
              <a:ext uri="{FF2B5EF4-FFF2-40B4-BE49-F238E27FC236}">
                <a16:creationId xmlns:a16="http://schemas.microsoft.com/office/drawing/2014/main" id="{FBA9AE2D-6588-41A9-B1EC-668626D8DFAC}"/>
              </a:ext>
            </a:extLst>
          </p:cNvPr>
          <p:cNvSpPr/>
          <p:nvPr/>
        </p:nvSpPr>
        <p:spPr bwMode="auto">
          <a:xfrm>
            <a:off x="8160101" y="679355"/>
            <a:ext cx="4043127" cy="7802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Azure</a:t>
            </a:r>
          </a:p>
        </p:txBody>
      </p:sp>
      <p:sp>
        <p:nvSpPr>
          <p:cNvPr id="8" name="Text Placeholder 3">
            <a:extLst>
              <a:ext uri="{FF2B5EF4-FFF2-40B4-BE49-F238E27FC236}">
                <a16:creationId xmlns:a16="http://schemas.microsoft.com/office/drawing/2014/main" id="{A4527867-69E9-4244-AA44-DA1681CB8E62}"/>
              </a:ext>
            </a:extLst>
          </p:cNvPr>
          <p:cNvSpPr txBox="1">
            <a:spLocks/>
          </p:cNvSpPr>
          <p:nvPr/>
        </p:nvSpPr>
        <p:spPr>
          <a:xfrm>
            <a:off x="8284558" y="1544777"/>
            <a:ext cx="3914237" cy="2954655"/>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u="sng" dirty="0"/>
              <a:t>Tuesday</a:t>
            </a:r>
          </a:p>
          <a:p>
            <a:pPr marL="0" indent="0">
              <a:buNone/>
            </a:pPr>
            <a:r>
              <a:rPr lang="en-US" sz="1800" b="1" dirty="0"/>
              <a:t>BRK2117 </a:t>
            </a:r>
            <a:br>
              <a:rPr lang="en-US" sz="1800" b="1" dirty="0"/>
            </a:br>
            <a:r>
              <a:rPr lang="en-US" sz="1800" dirty="0"/>
              <a:t>Diagnosing and debugging live cloud applications</a:t>
            </a:r>
          </a:p>
          <a:p>
            <a:pPr marL="0" indent="0">
              <a:buNone/>
            </a:pPr>
            <a:r>
              <a:rPr lang="en-US" sz="1800" b="1" u="sng" dirty="0"/>
              <a:t>Wednesday</a:t>
            </a:r>
            <a:r>
              <a:rPr lang="en-US" sz="1800" dirty="0"/>
              <a:t> </a:t>
            </a:r>
          </a:p>
          <a:p>
            <a:pPr marL="0" indent="0">
              <a:buNone/>
            </a:pPr>
            <a:r>
              <a:rPr lang="en-US" sz="1800" b="1" dirty="0"/>
              <a:t>BRK3810 </a:t>
            </a:r>
            <a:br>
              <a:rPr lang="en-US" sz="1800" b="1" dirty="0"/>
            </a:br>
            <a:r>
              <a:rPr lang="en-US" sz="1800" dirty="0"/>
              <a:t>Modernizing existing .NET applications with Windows Containers and Azure cloud </a:t>
            </a:r>
          </a:p>
        </p:txBody>
      </p:sp>
    </p:spTree>
    <p:extLst>
      <p:ext uri="{BB962C8B-B14F-4D97-AF65-F5344CB8AC3E}">
        <p14:creationId xmlns:p14="http://schemas.microsoft.com/office/powerpoint/2010/main" val="182891312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792" y="739725"/>
            <a:ext cx="9273736" cy="5938475"/>
          </a:xfrm>
          <a:prstGeom prst="rect">
            <a:avLst/>
          </a:prstGeom>
        </p:spPr>
      </p:pic>
      <p:pic>
        <p:nvPicPr>
          <p:cNvPr id="10" name="Picture 9"/>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5789" b="24812"/>
          <a:stretch/>
        </p:blipFill>
        <p:spPr>
          <a:xfrm>
            <a:off x="0" y="2958457"/>
            <a:ext cx="4938208" cy="3899056"/>
          </a:xfrm>
          <a:prstGeom prst="rect">
            <a:avLst/>
          </a:prstGeom>
        </p:spPr>
      </p:pic>
      <p:sp>
        <p:nvSpPr>
          <p:cNvPr id="5" name="Title 4"/>
          <p:cNvSpPr>
            <a:spLocks noGrp="1"/>
          </p:cNvSpPr>
          <p:nvPr>
            <p:ph type="title"/>
          </p:nvPr>
        </p:nvSpPr>
        <p:spPr>
          <a:xfrm>
            <a:off x="588263" y="457200"/>
            <a:ext cx="11018520" cy="2215991"/>
          </a:xfrm>
        </p:spPr>
        <p:txBody>
          <a:bodyPr/>
          <a:lstStyle/>
          <a:p>
            <a:r>
              <a:rPr lang="en-US"/>
              <a:t>Please Complete An Evaluation Form</a:t>
            </a:r>
            <a:br>
              <a:rPr lang="en-US"/>
            </a:br>
            <a:r>
              <a:rPr lang="en-US"/>
              <a:t>for every session you attend. </a:t>
            </a:r>
            <a:br>
              <a:rPr lang="en-US"/>
            </a:br>
            <a:br>
              <a:rPr lang="en-US"/>
            </a:br>
            <a:r>
              <a:rPr lang="en-US" spc="-100">
                <a:gradFill>
                  <a:gsLst>
                    <a:gs pos="34416">
                      <a:schemeClr val="tx2"/>
                    </a:gs>
                    <a:gs pos="83000">
                      <a:schemeClr val="tx2"/>
                    </a:gs>
                  </a:gsLst>
                  <a:lin ang="5400000" scaled="0"/>
                </a:gradFill>
              </a:rPr>
              <a:t>Your input is important!</a:t>
            </a:r>
            <a:endParaRPr lang="en-US"/>
          </a:p>
        </p:txBody>
      </p:sp>
      <p:sp>
        <p:nvSpPr>
          <p:cNvPr id="8" name="Rectangle 7"/>
          <p:cNvSpPr/>
          <p:nvPr/>
        </p:nvSpPr>
        <p:spPr>
          <a:xfrm>
            <a:off x="10323748" y="5906951"/>
            <a:ext cx="1279196" cy="362087"/>
          </a:xfrm>
          <a:prstGeom prst="rect">
            <a:avLst/>
          </a:prstGeom>
        </p:spPr>
        <p:txBody>
          <a:bodyPr wrap="none" lIns="0" tIns="0" rIns="0" bIns="0">
            <a:spAutoFit/>
          </a:bodyPr>
          <a:lstStyle/>
          <a:p>
            <a:pPr algn="r"/>
            <a:r>
              <a:rPr lang="en-US" sz="2353">
                <a:gradFill>
                  <a:gsLst>
                    <a:gs pos="6494">
                      <a:schemeClr val="tx1"/>
                    </a:gs>
                    <a:gs pos="18182">
                      <a:schemeClr val="tx1"/>
                    </a:gs>
                  </a:gsLst>
                  <a:lin ang="5400000" scaled="1"/>
                </a:gradFill>
              </a:rPr>
              <a:t>#</a:t>
            </a:r>
            <a:r>
              <a:rPr lang="en-US" sz="2353" err="1">
                <a:gradFill>
                  <a:gsLst>
                    <a:gs pos="6494">
                      <a:schemeClr val="tx1"/>
                    </a:gs>
                    <a:gs pos="18182">
                      <a:schemeClr val="tx1"/>
                    </a:gs>
                  </a:gsLst>
                  <a:lin ang="5400000" scaled="1"/>
                </a:gradFill>
              </a:rPr>
              <a:t>MSBuild</a:t>
            </a:r>
            <a:endParaRPr lang="en-US" sz="2353">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stCxn id="323" idx="4"/>
            <a:endCxn id="27" idx="1"/>
          </p:cNvCxnSpPr>
          <p:nvPr/>
        </p:nvCxnSpPr>
        <p:spPr>
          <a:xfrm>
            <a:off x="3294652" y="2092522"/>
            <a:ext cx="417830" cy="241199"/>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4528390"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3574486" y="1925767"/>
            <a:ext cx="1091901" cy="1135670"/>
            <a:chOff x="3574486" y="1925767"/>
            <a:chExt cx="1091901"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pic>
        <p:nvPicPr>
          <p:cNvPr id="55" name="Graphic 54">
            <a:extLst>
              <a:ext uri="{FF2B5EF4-FFF2-40B4-BE49-F238E27FC236}">
                <a16:creationId xmlns:a16="http://schemas.microsoft.com/office/drawing/2014/main" id="{E5F161CF-D2C6-4233-B997-DEB2C6BBD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4843061"/>
            <a:ext cx="931440" cy="931440"/>
          </a:xfrm>
          <a:prstGeom prst="rect">
            <a:avLst/>
          </a:prstGeom>
        </p:spPr>
      </p:pic>
      <p:cxnSp>
        <p:nvCxnSpPr>
          <p:cNvPr id="57" name="Straight Arrow Connector 56">
            <a:extLst>
              <a:ext uri="{FF2B5EF4-FFF2-40B4-BE49-F238E27FC236}">
                <a16:creationId xmlns:a16="http://schemas.microsoft.com/office/drawing/2014/main" id="{415A73E0-B462-4F45-A06F-A0FD9676952C}"/>
              </a:ext>
            </a:extLst>
          </p:cNvPr>
          <p:cNvCxnSpPr>
            <a:cxnSpLocks/>
            <a:stCxn id="55" idx="0"/>
          </p:cNvCxnSpPr>
          <p:nvPr/>
        </p:nvCxnSpPr>
        <p:spPr>
          <a:xfrm flipV="1">
            <a:off x="5454598" y="3190440"/>
            <a:ext cx="0" cy="1652621"/>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35BC211-4DBA-471D-AAE1-09AB4DAB2B10}"/>
              </a:ext>
            </a:extLst>
          </p:cNvPr>
          <p:cNvGrpSpPr/>
          <p:nvPr/>
        </p:nvGrpSpPr>
        <p:grpSpPr>
          <a:xfrm>
            <a:off x="4530635" y="1868001"/>
            <a:ext cx="1830342" cy="1453857"/>
            <a:chOff x="4530635" y="1868001"/>
            <a:chExt cx="1830342" cy="1453857"/>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0635" y="2675527"/>
              <a:ext cx="1830342" cy="646331"/>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Geo-replicated</a:t>
              </a:r>
            </a:p>
          </p:txBody>
        </p:sp>
      </p:grpSp>
      <p:pic>
        <p:nvPicPr>
          <p:cNvPr id="75" name="Picture 10" descr="https://wiki.jenkins-ci.org/download/attachments/2916393/logo-title.png?version=1&amp;modificationDate=1302753947000">
            <a:extLst>
              <a:ext uri="{FF2B5EF4-FFF2-40B4-BE49-F238E27FC236}">
                <a16:creationId xmlns:a16="http://schemas.microsoft.com/office/drawing/2014/main" id="{DE238923-9EAB-4159-B78C-D13293F95A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81" name="Group 80">
            <a:extLst>
              <a:ext uri="{FF2B5EF4-FFF2-40B4-BE49-F238E27FC236}">
                <a16:creationId xmlns:a16="http://schemas.microsoft.com/office/drawing/2014/main" id="{65273E2A-8BE9-4CEC-87F3-EFF4ADA434D3}"/>
              </a:ext>
            </a:extLst>
          </p:cNvPr>
          <p:cNvGrpSpPr/>
          <p:nvPr/>
        </p:nvGrpSpPr>
        <p:grpSpPr>
          <a:xfrm>
            <a:off x="6807361" y="4563856"/>
            <a:ext cx="1586102" cy="1631950"/>
            <a:chOff x="10350041" y="1743156"/>
            <a:chExt cx="1586102" cy="1631950"/>
          </a:xfrm>
        </p:grpSpPr>
        <p:pic>
          <p:nvPicPr>
            <p:cNvPr id="82" name="Picture 81">
              <a:extLst>
                <a:ext uri="{FF2B5EF4-FFF2-40B4-BE49-F238E27FC236}">
                  <a16:creationId xmlns:a16="http://schemas.microsoft.com/office/drawing/2014/main" id="{467B1E16-4C49-46AD-B933-C40A9AB6BEC0}"/>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83" name="TextBox 82">
              <a:extLst>
                <a:ext uri="{FF2B5EF4-FFF2-40B4-BE49-F238E27FC236}">
                  <a16:creationId xmlns:a16="http://schemas.microsoft.com/office/drawing/2014/main" id="{0A4264F1-4826-4CDC-A373-D176AF4D4FA8}"/>
                </a:ext>
              </a:extLst>
            </p:cNvPr>
            <p:cNvSpPr txBox="1"/>
            <p:nvPr/>
          </p:nvSpPr>
          <p:spPr>
            <a:xfrm>
              <a:off x="10350041" y="3005774"/>
              <a:ext cx="1586102" cy="369332"/>
            </a:xfrm>
            <a:prstGeom prst="rect">
              <a:avLst/>
            </a:prstGeom>
            <a:noFill/>
          </p:spPr>
          <p:txBody>
            <a:bodyPr wrap="square" rtlCol="0">
              <a:spAutoFit/>
            </a:bodyPr>
            <a:lstStyle/>
            <a:p>
              <a:pPr algn="ctr"/>
              <a:r>
                <a:rPr lang="en-US" sz="1800" dirty="0"/>
                <a:t>West Europe</a:t>
              </a:r>
            </a:p>
          </p:txBody>
        </p:sp>
        <p:pic>
          <p:nvPicPr>
            <p:cNvPr id="84" name="Graphic 83">
              <a:extLst>
                <a:ext uri="{FF2B5EF4-FFF2-40B4-BE49-F238E27FC236}">
                  <a16:creationId xmlns:a16="http://schemas.microsoft.com/office/drawing/2014/main" id="{A8DEAFC9-D4A5-44B5-87CC-5952A766B61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1276825" y="1917573"/>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2"/>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3"/>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4"/>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96" name="Lightning Bolt 95">
            <a:extLst>
              <a:ext uri="{FF2B5EF4-FFF2-40B4-BE49-F238E27FC236}">
                <a16:creationId xmlns:a16="http://schemas.microsoft.com/office/drawing/2014/main" id="{23D771CE-2189-4305-B63B-8B845F25C6BF}"/>
              </a:ext>
            </a:extLst>
          </p:cNvPr>
          <p:cNvSpPr/>
          <p:nvPr/>
        </p:nvSpPr>
        <p:spPr>
          <a:xfrm>
            <a:off x="5757893" y="494535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97" name="Picture 10" descr="https://wiki.jenkins-ci.org/download/attachments/2916393/logo-title.png?version=1&amp;modificationDate=1302753947000">
            <a:extLst>
              <a:ext uri="{FF2B5EF4-FFF2-40B4-BE49-F238E27FC236}">
                <a16:creationId xmlns:a16="http://schemas.microsoft.com/office/drawing/2014/main" id="{6251D5B4-8A50-464E-9366-78760E5136B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61041" y="4367564"/>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ngeor.files.wordpress.com/2017/11/helm-small.png">
            <a:extLst>
              <a:ext uri="{FF2B5EF4-FFF2-40B4-BE49-F238E27FC236}">
                <a16:creationId xmlns:a16="http://schemas.microsoft.com/office/drawing/2014/main" id="{A25D9BFB-585E-4D9C-BCBD-DBAA770AE016}"/>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75603" y="5113627"/>
            <a:ext cx="376473" cy="390307"/>
          </a:xfrm>
          <a:prstGeom prst="rect">
            <a:avLst/>
          </a:prstGeom>
          <a:noFill/>
          <a:extLst>
            <a:ext uri="{909E8E84-426E-40DD-AFC4-6F175D3DCCD1}">
              <a14:hiddenFill xmlns:a14="http://schemas.microsoft.com/office/drawing/2010/main">
                <a:solidFill>
                  <a:srgbClr val="FFFFFF"/>
                </a:solidFill>
              </a14:hiddenFill>
            </a:ext>
          </a:extLst>
        </p:spPr>
      </p:pic>
      <p:sp>
        <p:nvSpPr>
          <p:cNvPr id="323" name="Lightning Bolt 322">
            <a:extLst>
              <a:ext uri="{FF2B5EF4-FFF2-40B4-BE49-F238E27FC236}">
                <a16:creationId xmlns:a16="http://schemas.microsoft.com/office/drawing/2014/main" id="{5160C6C3-BB53-4E7A-8728-373A27DE1789}"/>
              </a:ext>
            </a:extLst>
          </p:cNvPr>
          <p:cNvSpPr/>
          <p:nvPr/>
        </p:nvSpPr>
        <p:spPr>
          <a:xfrm>
            <a:off x="3148678" y="1870518"/>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40" name="Group 339">
            <a:extLst>
              <a:ext uri="{FF2B5EF4-FFF2-40B4-BE49-F238E27FC236}">
                <a16:creationId xmlns:a16="http://schemas.microsoft.com/office/drawing/2014/main" id="{0BD07747-B4A8-4C5C-9E15-858504EA6205}"/>
              </a:ext>
            </a:extLst>
          </p:cNvPr>
          <p:cNvGrpSpPr/>
          <p:nvPr/>
        </p:nvGrpSpPr>
        <p:grpSpPr>
          <a:xfrm>
            <a:off x="6399397" y="3706665"/>
            <a:ext cx="4614499" cy="245213"/>
            <a:chOff x="6399397" y="3387883"/>
            <a:chExt cx="4614499" cy="245213"/>
          </a:xfrm>
        </p:grpSpPr>
        <p:sp>
          <p:nvSpPr>
            <p:cNvPr id="324" name="Rectangle 2047">
              <a:extLst>
                <a:ext uri="{FF2B5EF4-FFF2-40B4-BE49-F238E27FC236}">
                  <a16:creationId xmlns:a16="http://schemas.microsoft.com/office/drawing/2014/main" id="{27205434-381D-4D71-BBDA-B9CF170A3A0E}"/>
                </a:ext>
              </a:extLst>
            </p:cNvPr>
            <p:cNvSpPr/>
            <p:nvPr/>
          </p:nvSpPr>
          <p:spPr>
            <a:xfrm>
              <a:off x="6399397" y="3387883"/>
              <a:ext cx="4614499" cy="245213"/>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414020 w 3571389"/>
                <a:gd name="connsiteY0" fmla="*/ 1514 h 765365"/>
                <a:gd name="connsiteX1" fmla="*/ 1247657 w 3571389"/>
                <a:gd name="connsiteY1" fmla="*/ 0 h 765365"/>
                <a:gd name="connsiteX2" fmla="*/ 3571389 w 3571389"/>
                <a:gd name="connsiteY2" fmla="*/ 19604 h 765365"/>
                <a:gd name="connsiteX3" fmla="*/ 0 w 3571389"/>
                <a:gd name="connsiteY3" fmla="*/ 765365 h 765365"/>
                <a:gd name="connsiteX4" fmla="*/ 414020 w 3571389"/>
                <a:gd name="connsiteY4" fmla="*/ 1514 h 765365"/>
                <a:gd name="connsiteX0" fmla="*/ 414020 w 3571389"/>
                <a:gd name="connsiteY0" fmla="*/ 74453 h 838304"/>
                <a:gd name="connsiteX1" fmla="*/ 3404555 w 3571389"/>
                <a:gd name="connsiteY1" fmla="*/ 0 h 838304"/>
                <a:gd name="connsiteX2" fmla="*/ 3571389 w 3571389"/>
                <a:gd name="connsiteY2" fmla="*/ 92543 h 838304"/>
                <a:gd name="connsiteX3" fmla="*/ 0 w 3571389"/>
                <a:gd name="connsiteY3" fmla="*/ 838304 h 838304"/>
                <a:gd name="connsiteX4" fmla="*/ 414020 w 3571389"/>
                <a:gd name="connsiteY4" fmla="*/ 74453 h 838304"/>
                <a:gd name="connsiteX0" fmla="*/ 414020 w 3814991"/>
                <a:gd name="connsiteY0" fmla="*/ 74453 h 838304"/>
                <a:gd name="connsiteX1" fmla="*/ 3404555 w 3814991"/>
                <a:gd name="connsiteY1" fmla="*/ 0 h 838304"/>
                <a:gd name="connsiteX2" fmla="*/ 3814991 w 3814991"/>
                <a:gd name="connsiteY2" fmla="*/ 257871 h 838304"/>
                <a:gd name="connsiteX3" fmla="*/ 0 w 3814991"/>
                <a:gd name="connsiteY3" fmla="*/ 838304 h 838304"/>
                <a:gd name="connsiteX4" fmla="*/ 414020 w 3814991"/>
                <a:gd name="connsiteY4" fmla="*/ 74453 h 838304"/>
                <a:gd name="connsiteX0" fmla="*/ 0 w 3400971"/>
                <a:gd name="connsiteY0" fmla="*/ 74453 h 269379"/>
                <a:gd name="connsiteX1" fmla="*/ 2990535 w 3400971"/>
                <a:gd name="connsiteY1" fmla="*/ 0 h 269379"/>
                <a:gd name="connsiteX2" fmla="*/ 3400971 w 3400971"/>
                <a:gd name="connsiteY2" fmla="*/ 257871 h 269379"/>
                <a:gd name="connsiteX3" fmla="*/ 245737 w 3400971"/>
                <a:gd name="connsiteY3" fmla="*/ 269379 h 269379"/>
                <a:gd name="connsiteX4" fmla="*/ 0 w 3400971"/>
                <a:gd name="connsiteY4" fmla="*/ 74453 h 269379"/>
                <a:gd name="connsiteX0" fmla="*/ 0 w 3380671"/>
                <a:gd name="connsiteY0" fmla="*/ 108491 h 269379"/>
                <a:gd name="connsiteX1" fmla="*/ 2970235 w 3380671"/>
                <a:gd name="connsiteY1" fmla="*/ 0 h 269379"/>
                <a:gd name="connsiteX2" fmla="*/ 3380671 w 3380671"/>
                <a:gd name="connsiteY2" fmla="*/ 257871 h 269379"/>
                <a:gd name="connsiteX3" fmla="*/ 225437 w 3380671"/>
                <a:gd name="connsiteY3" fmla="*/ 269379 h 269379"/>
                <a:gd name="connsiteX4" fmla="*/ 0 w 3380671"/>
                <a:gd name="connsiteY4" fmla="*/ 108491 h 269379"/>
                <a:gd name="connsiteX0" fmla="*/ 0 w 3380671"/>
                <a:gd name="connsiteY0" fmla="*/ 11239 h 172127"/>
                <a:gd name="connsiteX1" fmla="*/ 3071736 w 3380671"/>
                <a:gd name="connsiteY1" fmla="*/ 0 h 172127"/>
                <a:gd name="connsiteX2" fmla="*/ 3380671 w 3380671"/>
                <a:gd name="connsiteY2" fmla="*/ 160619 h 172127"/>
                <a:gd name="connsiteX3" fmla="*/ 225437 w 3380671"/>
                <a:gd name="connsiteY3" fmla="*/ 172127 h 172127"/>
                <a:gd name="connsiteX4" fmla="*/ 0 w 3380671"/>
                <a:gd name="connsiteY4" fmla="*/ 11239 h 1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671" h="172127">
                  <a:moveTo>
                    <a:pt x="0" y="11239"/>
                  </a:moveTo>
                  <a:lnTo>
                    <a:pt x="3071736" y="0"/>
                  </a:lnTo>
                  <a:lnTo>
                    <a:pt x="3380671" y="160619"/>
                  </a:lnTo>
                  <a:lnTo>
                    <a:pt x="225437" y="172127"/>
                  </a:lnTo>
                  <a:lnTo>
                    <a:pt x="0" y="11239"/>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29" name="Freeform: Shape 328">
              <a:extLst>
                <a:ext uri="{FF2B5EF4-FFF2-40B4-BE49-F238E27FC236}">
                  <a16:creationId xmlns:a16="http://schemas.microsoft.com/office/drawing/2014/main" id="{94F75E5F-A652-4942-9766-B31E9BCB27CD}"/>
                </a:ext>
              </a:extLst>
            </p:cNvPr>
            <p:cNvSpPr/>
            <p:nvPr/>
          </p:nvSpPr>
          <p:spPr>
            <a:xfrm>
              <a:off x="9442048" y="3436427"/>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Freeform: Shape 330">
              <a:extLst>
                <a:ext uri="{FF2B5EF4-FFF2-40B4-BE49-F238E27FC236}">
                  <a16:creationId xmlns:a16="http://schemas.microsoft.com/office/drawing/2014/main" id="{966033D7-98EC-4A85-B22E-654E55CA825D}"/>
                </a:ext>
              </a:extLst>
            </p:cNvPr>
            <p:cNvSpPr/>
            <p:nvPr/>
          </p:nvSpPr>
          <p:spPr>
            <a:xfrm>
              <a:off x="10091853" y="3484211"/>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6" name="Freeform: Shape 335">
              <a:extLst>
                <a:ext uri="{FF2B5EF4-FFF2-40B4-BE49-F238E27FC236}">
                  <a16:creationId xmlns:a16="http://schemas.microsoft.com/office/drawing/2014/main" id="{5A71EABF-B120-4B41-8242-7530E59A1C24}"/>
                </a:ext>
              </a:extLst>
            </p:cNvPr>
            <p:cNvSpPr/>
            <p:nvPr/>
          </p:nvSpPr>
          <p:spPr>
            <a:xfrm>
              <a:off x="9012562" y="3519555"/>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383367D1-24D8-426E-82B6-B1D559ED5FDA}"/>
                </a:ext>
              </a:extLst>
            </p:cNvPr>
            <p:cNvSpPr/>
            <p:nvPr/>
          </p:nvSpPr>
          <p:spPr>
            <a:xfrm>
              <a:off x="7609514" y="3532154"/>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8B2E6753-79CB-43A8-840D-FBBCD04CB704}"/>
                </a:ext>
              </a:extLst>
            </p:cNvPr>
            <p:cNvSpPr/>
            <p:nvPr/>
          </p:nvSpPr>
          <p:spPr>
            <a:xfrm>
              <a:off x="8119671" y="3413893"/>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95ABB14B-264F-4396-B0BD-81F842FFA790}"/>
                </a:ext>
              </a:extLst>
            </p:cNvPr>
            <p:cNvSpPr/>
            <p:nvPr/>
          </p:nvSpPr>
          <p:spPr>
            <a:xfrm>
              <a:off x="6880862" y="3457308"/>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22" name="Graphic 321">
            <a:extLst>
              <a:ext uri="{FF2B5EF4-FFF2-40B4-BE49-F238E27FC236}">
                <a16:creationId xmlns:a16="http://schemas.microsoft.com/office/drawing/2014/main" id="{7D321AAA-C69B-4C77-AD82-FB9A4EB5FC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78449" y="2614064"/>
            <a:ext cx="736521" cy="736521"/>
          </a:xfrm>
          <a:prstGeom prst="rect">
            <a:avLst/>
          </a:prstGeom>
        </p:spPr>
      </p:pic>
      <p:sp>
        <p:nvSpPr>
          <p:cNvPr id="325" name="Cube 324">
            <a:extLst>
              <a:ext uri="{FF2B5EF4-FFF2-40B4-BE49-F238E27FC236}">
                <a16:creationId xmlns:a16="http://schemas.microsoft.com/office/drawing/2014/main" id="{6BA772E2-6EED-45DE-B0CB-35BE4533AB0F}"/>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pic>
        <p:nvPicPr>
          <p:cNvPr id="326" name="Graphic 325">
            <a:extLst>
              <a:ext uri="{FF2B5EF4-FFF2-40B4-BE49-F238E27FC236}">
                <a16:creationId xmlns:a16="http://schemas.microsoft.com/office/drawing/2014/main" id="{6FABB0E4-5F11-449F-9A14-1E5BE75334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89094" y="5501147"/>
            <a:ext cx="736521" cy="736521"/>
          </a:xfrm>
          <a:prstGeom prst="rect">
            <a:avLst/>
          </a:prstGeom>
        </p:spPr>
      </p:pic>
      <p:sp>
        <p:nvSpPr>
          <p:cNvPr id="328" name="Rectangle 327">
            <a:extLst>
              <a:ext uri="{FF2B5EF4-FFF2-40B4-BE49-F238E27FC236}">
                <a16:creationId xmlns:a16="http://schemas.microsoft.com/office/drawing/2014/main" id="{827D939C-01FA-4292-B44E-FE4B3DD04D0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30" name="Rectangle 329">
            <a:extLst>
              <a:ext uri="{FF2B5EF4-FFF2-40B4-BE49-F238E27FC236}">
                <a16:creationId xmlns:a16="http://schemas.microsoft.com/office/drawing/2014/main" id="{2F0C7BFF-D9DE-4B98-8190-5316642E2F53}"/>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32" name="Graphic 331">
            <a:extLst>
              <a:ext uri="{FF2B5EF4-FFF2-40B4-BE49-F238E27FC236}">
                <a16:creationId xmlns:a16="http://schemas.microsoft.com/office/drawing/2014/main" id="{A4F7FDC7-D8F7-4DC8-946E-741517A04CE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926" y="5607575"/>
            <a:ext cx="736520" cy="736520"/>
          </a:xfrm>
          <a:prstGeom prst="rect">
            <a:avLst/>
          </a:prstGeom>
        </p:spPr>
      </p:pic>
      <p:sp>
        <p:nvSpPr>
          <p:cNvPr id="333" name="Cube 332">
            <a:extLst>
              <a:ext uri="{FF2B5EF4-FFF2-40B4-BE49-F238E27FC236}">
                <a16:creationId xmlns:a16="http://schemas.microsoft.com/office/drawing/2014/main" id="{91DA596A-3B75-40FB-A179-C9E740430A22}"/>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34" name="Rectangle 333">
            <a:extLst>
              <a:ext uri="{FF2B5EF4-FFF2-40B4-BE49-F238E27FC236}">
                <a16:creationId xmlns:a16="http://schemas.microsoft.com/office/drawing/2014/main" id="{304FD29F-5E84-440C-B491-8331B85785C5}"/>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queue-worker</a:t>
            </a:r>
            <a:endParaRPr lang="en-US" sz="1050" kern="0" dirty="0">
              <a:solidFill>
                <a:srgbClr val="353535"/>
              </a:solidFill>
              <a:latin typeface="Calibri"/>
            </a:endParaRPr>
          </a:p>
        </p:txBody>
      </p:sp>
      <p:cxnSp>
        <p:nvCxnSpPr>
          <p:cNvPr id="335" name="Straight Arrow Connector 334">
            <a:extLst>
              <a:ext uri="{FF2B5EF4-FFF2-40B4-BE49-F238E27FC236}">
                <a16:creationId xmlns:a16="http://schemas.microsoft.com/office/drawing/2014/main" id="{64C8FA7E-09AC-4057-88DC-016D0A5B1B5C}"/>
              </a:ext>
            </a:extLst>
          </p:cNvPr>
          <p:cNvCxnSpPr>
            <a:cxnSpLocks/>
            <a:stCxn id="330" idx="2"/>
            <a:endCxn id="328" idx="0"/>
          </p:cNvCxnSpPr>
          <p:nvPr/>
        </p:nvCxnSpPr>
        <p:spPr>
          <a:xfrm flipH="1">
            <a:off x="936186" y="4291028"/>
            <a:ext cx="831778" cy="422907"/>
          </a:xfrm>
          <a:prstGeom prst="straightConnector1">
            <a:avLst/>
          </a:prstGeom>
          <a:ln w="5715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F0ADBDFD-A4EE-4C8D-9A40-68B880D141A3}"/>
              </a:ext>
            </a:extLst>
          </p:cNvPr>
          <p:cNvCxnSpPr>
            <a:cxnSpLocks/>
            <a:stCxn id="330" idx="2"/>
            <a:endCxn id="3" idx="0"/>
          </p:cNvCxnSpPr>
          <p:nvPr/>
        </p:nvCxnSpPr>
        <p:spPr>
          <a:xfrm>
            <a:off x="1767964" y="4291028"/>
            <a:ext cx="11969" cy="1333396"/>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FC29F69B-1532-45C7-83E8-DC74B2F885B7}"/>
              </a:ext>
            </a:extLst>
          </p:cNvPr>
          <p:cNvCxnSpPr>
            <a:cxnSpLocks/>
            <a:stCxn id="334" idx="2"/>
            <a:endCxn id="333"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60FEFF0A-105D-482F-A8F3-0DF643329FB5}"/>
              </a:ext>
            </a:extLst>
          </p:cNvPr>
          <p:cNvCxnSpPr>
            <a:cxnSpLocks/>
            <a:stCxn id="328" idx="2"/>
            <a:endCxn id="332"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060C9-53BB-4549-B009-0575BFD92E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73311" y="5624424"/>
            <a:ext cx="613244" cy="613244"/>
          </a:xfrm>
          <a:prstGeom prst="rect">
            <a:avLst/>
          </a:prstGeom>
        </p:spPr>
      </p:pic>
      <p:cxnSp>
        <p:nvCxnSpPr>
          <p:cNvPr id="344" name="Straight Arrow Connector 343">
            <a:extLst>
              <a:ext uri="{FF2B5EF4-FFF2-40B4-BE49-F238E27FC236}">
                <a16:creationId xmlns:a16="http://schemas.microsoft.com/office/drawing/2014/main" id="{F2AE567A-DB8F-46D2-A6F2-5ABFF6D60903}"/>
              </a:ext>
            </a:extLst>
          </p:cNvPr>
          <p:cNvCxnSpPr>
            <a:cxnSpLocks/>
            <a:stCxn id="334" idx="1"/>
            <a:endCxn id="3" idx="0"/>
          </p:cNvCxnSpPr>
          <p:nvPr/>
        </p:nvCxnSpPr>
        <p:spPr>
          <a:xfrm flipH="1">
            <a:off x="1779933" y="5013951"/>
            <a:ext cx="465384" cy="610473"/>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5" name="Multiplication Sign 344">
            <a:extLst>
              <a:ext uri="{FF2B5EF4-FFF2-40B4-BE49-F238E27FC236}">
                <a16:creationId xmlns:a16="http://schemas.microsoft.com/office/drawing/2014/main" id="{23E0E3BD-42B8-4695-A7A7-4D55D6CAB81B}"/>
              </a:ext>
            </a:extLst>
          </p:cNvPr>
          <p:cNvSpPr/>
          <p:nvPr/>
        </p:nvSpPr>
        <p:spPr bwMode="auto">
          <a:xfrm>
            <a:off x="163171" y="563588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6" name="Multiplication Sign 345">
            <a:extLst>
              <a:ext uri="{FF2B5EF4-FFF2-40B4-BE49-F238E27FC236}">
                <a16:creationId xmlns:a16="http://schemas.microsoft.com/office/drawing/2014/main" id="{642886F2-56E8-473E-B8DE-F1609B1FFE6C}"/>
              </a:ext>
            </a:extLst>
          </p:cNvPr>
          <p:cNvSpPr/>
          <p:nvPr/>
        </p:nvSpPr>
        <p:spPr bwMode="auto">
          <a:xfrm>
            <a:off x="163171" y="462219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7" name="Multiplication Sign 346">
            <a:extLst>
              <a:ext uri="{FF2B5EF4-FFF2-40B4-BE49-F238E27FC236}">
                <a16:creationId xmlns:a16="http://schemas.microsoft.com/office/drawing/2014/main" id="{D9B55FAE-C978-44A1-826F-1C2D338AAA12}"/>
              </a:ext>
            </a:extLst>
          </p:cNvPr>
          <p:cNvSpPr/>
          <p:nvPr/>
        </p:nvSpPr>
        <p:spPr bwMode="auto">
          <a:xfrm>
            <a:off x="2136451" y="5601539"/>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8" name="Multiplication Sign 347">
            <a:extLst>
              <a:ext uri="{FF2B5EF4-FFF2-40B4-BE49-F238E27FC236}">
                <a16:creationId xmlns:a16="http://schemas.microsoft.com/office/drawing/2014/main" id="{FB5F5681-F9C0-4B63-B920-9143872F6E89}"/>
              </a:ext>
            </a:extLst>
          </p:cNvPr>
          <p:cNvSpPr/>
          <p:nvPr/>
        </p:nvSpPr>
        <p:spPr bwMode="auto">
          <a:xfrm>
            <a:off x="2136451" y="4634333"/>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a:extLst>
              <a:ext uri="{FF2B5EF4-FFF2-40B4-BE49-F238E27FC236}">
                <a16:creationId xmlns:a16="http://schemas.microsoft.com/office/drawing/2014/main" id="{788A65EC-C822-4ED3-AE15-7C5621A4CD23}"/>
              </a:ext>
            </a:extLst>
          </p:cNvPr>
          <p:cNvSpPr/>
          <p:nvPr/>
        </p:nvSpPr>
        <p:spPr bwMode="auto">
          <a:xfrm>
            <a:off x="1412908" y="2744816"/>
            <a:ext cx="759830" cy="3655983"/>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19BB924A-C333-4B2F-8A16-34E8041E4935}"/>
              </a:ext>
            </a:extLst>
          </p:cNvPr>
          <p:cNvGrpSpPr/>
          <p:nvPr/>
        </p:nvGrpSpPr>
        <p:grpSpPr>
          <a:xfrm>
            <a:off x="1683572" y="2827695"/>
            <a:ext cx="214774" cy="590392"/>
            <a:chOff x="1683572" y="2827695"/>
            <a:chExt cx="214774" cy="590392"/>
          </a:xfrm>
        </p:grpSpPr>
        <p:sp>
          <p:nvSpPr>
            <p:cNvPr id="11" name="Oval 10">
              <a:extLst>
                <a:ext uri="{FF2B5EF4-FFF2-40B4-BE49-F238E27FC236}">
                  <a16:creationId xmlns:a16="http://schemas.microsoft.com/office/drawing/2014/main" id="{623ECD20-17A8-4642-89F6-1F78EE83AE35}"/>
                </a:ext>
              </a:extLst>
            </p:cNvPr>
            <p:cNvSpPr/>
            <p:nvPr/>
          </p:nvSpPr>
          <p:spPr bwMode="auto">
            <a:xfrm>
              <a:off x="1687633" y="2827695"/>
              <a:ext cx="206653" cy="20665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ADB6C4B-4DE5-4702-9B68-0FF04AB136E5}"/>
                </a:ext>
              </a:extLst>
            </p:cNvPr>
            <p:cNvCxnSpPr/>
            <p:nvPr/>
          </p:nvCxnSpPr>
          <p:spPr>
            <a:xfrm>
              <a:off x="1790959" y="3034348"/>
              <a:ext cx="0" cy="224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EF8D8D2-7C9F-4D56-B5F3-65724017A4BE}"/>
                </a:ext>
              </a:extLst>
            </p:cNvPr>
            <p:cNvGrpSpPr/>
            <p:nvPr/>
          </p:nvGrpSpPr>
          <p:grpSpPr>
            <a:xfrm>
              <a:off x="1683572" y="3259088"/>
              <a:ext cx="214774" cy="158999"/>
              <a:chOff x="1686511" y="3259088"/>
              <a:chExt cx="214774" cy="158999"/>
            </a:xfrm>
          </p:grpSpPr>
          <p:cxnSp>
            <p:nvCxnSpPr>
              <p:cNvPr id="350" name="Straight Connector 349">
                <a:extLst>
                  <a:ext uri="{FF2B5EF4-FFF2-40B4-BE49-F238E27FC236}">
                    <a16:creationId xmlns:a16="http://schemas.microsoft.com/office/drawing/2014/main" id="{7B04DD35-E12C-428A-A231-2677D3CCDF22}"/>
                  </a:ext>
                </a:extLst>
              </p:cNvPr>
              <p:cNvCxnSpPr>
                <a:cxnSpLocks/>
              </p:cNvCxnSpPr>
              <p:nvPr/>
            </p:nvCxnSpPr>
            <p:spPr>
              <a:xfrm flipH="1">
                <a:off x="1686511" y="325908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9F0EE64-B297-4B75-BD5B-D5FC495DB5BE}"/>
                  </a:ext>
                </a:extLst>
              </p:cNvPr>
              <p:cNvCxnSpPr>
                <a:cxnSpLocks/>
              </p:cNvCxnSpPr>
              <p:nvPr/>
            </p:nvCxnSpPr>
            <p:spPr>
              <a:xfrm>
                <a:off x="1794973" y="3263209"/>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C8FBE58-6990-450C-AA7D-EAC4FCD85A6D}"/>
                </a:ext>
              </a:extLst>
            </p:cNvPr>
            <p:cNvGrpSpPr/>
            <p:nvPr/>
          </p:nvGrpSpPr>
          <p:grpSpPr>
            <a:xfrm>
              <a:off x="1683572" y="3063017"/>
              <a:ext cx="214774" cy="158999"/>
              <a:chOff x="1680633" y="3063017"/>
              <a:chExt cx="214774" cy="158999"/>
            </a:xfrm>
          </p:grpSpPr>
          <p:cxnSp>
            <p:nvCxnSpPr>
              <p:cNvPr id="352" name="Straight Connector 351">
                <a:extLst>
                  <a:ext uri="{FF2B5EF4-FFF2-40B4-BE49-F238E27FC236}">
                    <a16:creationId xmlns:a16="http://schemas.microsoft.com/office/drawing/2014/main" id="{9A429995-78FB-405E-88C7-2F5ADB1C5525}"/>
                  </a:ext>
                </a:extLst>
              </p:cNvPr>
              <p:cNvCxnSpPr>
                <a:cxnSpLocks/>
              </p:cNvCxnSpPr>
              <p:nvPr/>
            </p:nvCxnSpPr>
            <p:spPr>
              <a:xfrm flipH="1">
                <a:off x="1680633" y="3063017"/>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ADB5944-D655-4249-B852-BD24F847657C}"/>
                  </a:ext>
                </a:extLst>
              </p:cNvPr>
              <p:cNvCxnSpPr>
                <a:cxnSpLocks/>
              </p:cNvCxnSpPr>
              <p:nvPr/>
            </p:nvCxnSpPr>
            <p:spPr>
              <a:xfrm>
                <a:off x="1789095" y="306713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4" name="Group 353">
            <a:extLst>
              <a:ext uri="{FF2B5EF4-FFF2-40B4-BE49-F238E27FC236}">
                <a16:creationId xmlns:a16="http://schemas.microsoft.com/office/drawing/2014/main" id="{83617C6B-A01B-4875-90A9-216CCB7BEB1B}"/>
              </a:ext>
            </a:extLst>
          </p:cNvPr>
          <p:cNvGrpSpPr/>
          <p:nvPr/>
        </p:nvGrpSpPr>
        <p:grpSpPr>
          <a:xfrm>
            <a:off x="9273811"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8552696"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8552696"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273811"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273811"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8552696"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466" name="Group 465">
            <a:extLst>
              <a:ext uri="{FF2B5EF4-FFF2-40B4-BE49-F238E27FC236}">
                <a16:creationId xmlns:a16="http://schemas.microsoft.com/office/drawing/2014/main" id="{D8ECCE3A-8382-47C4-8E8D-DC718AE60EB6}"/>
              </a:ext>
            </a:extLst>
          </p:cNvPr>
          <p:cNvGrpSpPr/>
          <p:nvPr/>
        </p:nvGrpSpPr>
        <p:grpSpPr>
          <a:xfrm>
            <a:off x="9283138" y="4537738"/>
            <a:ext cx="721037" cy="444217"/>
            <a:chOff x="3240661" y="1005909"/>
            <a:chExt cx="540854" cy="333210"/>
          </a:xfrm>
        </p:grpSpPr>
        <p:grpSp>
          <p:nvGrpSpPr>
            <p:cNvPr id="467" name="Group 466">
              <a:extLst>
                <a:ext uri="{FF2B5EF4-FFF2-40B4-BE49-F238E27FC236}">
                  <a16:creationId xmlns:a16="http://schemas.microsoft.com/office/drawing/2014/main" id="{D453FA27-5B7E-4368-AD21-2CAD29FC282E}"/>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A8A60093-F3A6-4489-B285-AFBEA7B14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0" name="Rectangle 469">
                <a:extLst>
                  <a:ext uri="{FF2B5EF4-FFF2-40B4-BE49-F238E27FC236}">
                    <a16:creationId xmlns:a16="http://schemas.microsoft.com/office/drawing/2014/main" id="{F4257B0A-5F07-4731-9090-8D38E24B09F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1" name="Group 470">
                <a:extLst>
                  <a:ext uri="{FF2B5EF4-FFF2-40B4-BE49-F238E27FC236}">
                    <a16:creationId xmlns:a16="http://schemas.microsoft.com/office/drawing/2014/main" id="{3C6FC24C-D11A-4F50-84F7-2704FB8048D8}"/>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ED9717B7-B2AA-4C4D-9840-915162F59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81AA771E-BA1F-458A-8672-9ED48D3281A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CE838F33-6D30-4B1D-9A1C-A1E4BF4BD0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183E05AD-5E27-4DC4-8887-1EC409F297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1B672E51-1F6F-4602-9519-03041577DD3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0583809A-CD85-4346-AAC7-199E1083E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9D0420F-4AAE-42C4-83B2-EAE7AFA05FF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A4064984-4258-4429-8955-1DAE0846195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193427A5-50B7-4E26-984A-77D23FF3E2D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242B07D2-BAC1-41DA-88B9-395DE037CC5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C81A4CFD-AF7A-4D03-8339-F1FE3A307CD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4" name="Rectangle 473">
                <a:extLst>
                  <a:ext uri="{FF2B5EF4-FFF2-40B4-BE49-F238E27FC236}">
                    <a16:creationId xmlns:a16="http://schemas.microsoft.com/office/drawing/2014/main" id="{6D94738F-02F0-4138-9DD7-456E9A103BA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6453B1EC-9F3C-4A83-8CFB-3ADA77F7AD16}"/>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484" name="Group 483">
            <a:extLst>
              <a:ext uri="{FF2B5EF4-FFF2-40B4-BE49-F238E27FC236}">
                <a16:creationId xmlns:a16="http://schemas.microsoft.com/office/drawing/2014/main" id="{73674754-D1D3-4807-95C2-79646DFE814E}"/>
              </a:ext>
            </a:extLst>
          </p:cNvPr>
          <p:cNvGrpSpPr/>
          <p:nvPr/>
        </p:nvGrpSpPr>
        <p:grpSpPr>
          <a:xfrm>
            <a:off x="8562023" y="4133141"/>
            <a:ext cx="721037" cy="444217"/>
            <a:chOff x="3240661" y="1005909"/>
            <a:chExt cx="540854" cy="333210"/>
          </a:xfrm>
        </p:grpSpPr>
        <p:grpSp>
          <p:nvGrpSpPr>
            <p:cNvPr id="485" name="Group 484">
              <a:extLst>
                <a:ext uri="{FF2B5EF4-FFF2-40B4-BE49-F238E27FC236}">
                  <a16:creationId xmlns:a16="http://schemas.microsoft.com/office/drawing/2014/main" id="{7333748E-29AE-435C-9640-FC6CF7C4C772}"/>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1F5711DE-6421-48F5-AE6A-3283B0191CA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8" name="Rectangle 487">
                <a:extLst>
                  <a:ext uri="{FF2B5EF4-FFF2-40B4-BE49-F238E27FC236}">
                    <a16:creationId xmlns:a16="http://schemas.microsoft.com/office/drawing/2014/main" id="{A63744A0-5BFC-4FF2-A2EC-39E94EE7CCB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89" name="Group 488">
                <a:extLst>
                  <a:ext uri="{FF2B5EF4-FFF2-40B4-BE49-F238E27FC236}">
                    <a16:creationId xmlns:a16="http://schemas.microsoft.com/office/drawing/2014/main" id="{945B04E7-86F9-45F3-A993-59F0C30F90F2}"/>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290F5597-F9BB-46CA-812D-4F38391844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7AFF74AB-2C58-4FF0-840B-F889587127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BB4A6926-EC9B-4F4E-8CB7-48EFA465E7F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0A8EBC51-2ABD-4ECD-A2B0-4EE3D171B64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BA80F0F6-9B69-41FF-8ED6-681F4B089DA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9F0CEE4F-BF07-4329-8CD8-2E1F46CFE82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6EA2DC7-DB12-4F26-A365-EC4BEC096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0D5FE960-8778-4621-AF09-9100A4B3F56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ED6CE9E0-8B87-4C40-B879-1548F2062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2BAE7AF8-7523-49AE-A4E1-42B188614F0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1" name="Rectangle 490">
                <a:extLst>
                  <a:ext uri="{FF2B5EF4-FFF2-40B4-BE49-F238E27FC236}">
                    <a16:creationId xmlns:a16="http://schemas.microsoft.com/office/drawing/2014/main" id="{8274899C-C084-44B7-AB51-E899F394BA6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A16752C5-6267-4CCB-A4A9-D7F635E87C7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5E31BE17-749C-4104-BF2C-DDBF111589A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502" name="Group 501">
            <a:extLst>
              <a:ext uri="{FF2B5EF4-FFF2-40B4-BE49-F238E27FC236}">
                <a16:creationId xmlns:a16="http://schemas.microsoft.com/office/drawing/2014/main" id="{C4377942-533A-4F42-9FD8-1C3FB57E8936}"/>
              </a:ext>
            </a:extLst>
          </p:cNvPr>
          <p:cNvGrpSpPr/>
          <p:nvPr/>
        </p:nvGrpSpPr>
        <p:grpSpPr>
          <a:xfrm>
            <a:off x="8562023" y="4537738"/>
            <a:ext cx="721037" cy="444217"/>
            <a:chOff x="3240661" y="1005909"/>
            <a:chExt cx="540854" cy="333210"/>
          </a:xfrm>
        </p:grpSpPr>
        <p:grpSp>
          <p:nvGrpSpPr>
            <p:cNvPr id="503" name="Group 502">
              <a:extLst>
                <a:ext uri="{FF2B5EF4-FFF2-40B4-BE49-F238E27FC236}">
                  <a16:creationId xmlns:a16="http://schemas.microsoft.com/office/drawing/2014/main" id="{D9A78F09-E5AA-41A1-BBCF-BB49B52BAABC}"/>
                </a:ext>
              </a:extLst>
            </p:cNvPr>
            <p:cNvGrpSpPr/>
            <p:nvPr/>
          </p:nvGrpSpPr>
          <p:grpSpPr>
            <a:xfrm>
              <a:off x="3240661" y="1005909"/>
              <a:ext cx="540854" cy="333210"/>
              <a:chOff x="1926169" y="1632181"/>
              <a:chExt cx="540854" cy="333210"/>
            </a:xfrm>
          </p:grpSpPr>
          <p:sp>
            <p:nvSpPr>
              <p:cNvPr id="505" name="Rectangle 504">
                <a:extLst>
                  <a:ext uri="{FF2B5EF4-FFF2-40B4-BE49-F238E27FC236}">
                    <a16:creationId xmlns:a16="http://schemas.microsoft.com/office/drawing/2014/main" id="{BC0FC919-34B4-48D3-BE8C-74D1C4EB98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6" name="Rectangle 505">
                <a:extLst>
                  <a:ext uri="{FF2B5EF4-FFF2-40B4-BE49-F238E27FC236}">
                    <a16:creationId xmlns:a16="http://schemas.microsoft.com/office/drawing/2014/main" id="{D1BD950F-C1F7-4958-A7C7-EBA851BB816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07" name="Group 506">
                <a:extLst>
                  <a:ext uri="{FF2B5EF4-FFF2-40B4-BE49-F238E27FC236}">
                    <a16:creationId xmlns:a16="http://schemas.microsoft.com/office/drawing/2014/main" id="{21F5A9B9-43F2-4170-9014-E0B859EC848A}"/>
                  </a:ext>
                </a:extLst>
              </p:cNvPr>
              <p:cNvGrpSpPr/>
              <p:nvPr/>
            </p:nvGrpSpPr>
            <p:grpSpPr>
              <a:xfrm>
                <a:off x="1989961" y="1665409"/>
                <a:ext cx="413499" cy="266755"/>
                <a:chOff x="1371600" y="2038342"/>
                <a:chExt cx="609600" cy="393263"/>
              </a:xfrm>
            </p:grpSpPr>
            <p:cxnSp>
              <p:nvCxnSpPr>
                <p:cNvPr id="511" name="Straight Connector 510">
                  <a:extLst>
                    <a:ext uri="{FF2B5EF4-FFF2-40B4-BE49-F238E27FC236}">
                      <a16:creationId xmlns:a16="http://schemas.microsoft.com/office/drawing/2014/main" id="{7306F6F4-1F20-4B49-A757-A3386D714C0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2" name="Straight Connector 511">
                  <a:extLst>
                    <a:ext uri="{FF2B5EF4-FFF2-40B4-BE49-F238E27FC236}">
                      <a16:creationId xmlns:a16="http://schemas.microsoft.com/office/drawing/2014/main" id="{85190F56-F355-4428-9191-FE1F75A5FDF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3" name="Straight Connector 512">
                  <a:extLst>
                    <a:ext uri="{FF2B5EF4-FFF2-40B4-BE49-F238E27FC236}">
                      <a16:creationId xmlns:a16="http://schemas.microsoft.com/office/drawing/2014/main" id="{9452E490-A986-43CB-A503-8A35F3AEF36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4" name="Straight Connector 513">
                  <a:extLst>
                    <a:ext uri="{FF2B5EF4-FFF2-40B4-BE49-F238E27FC236}">
                      <a16:creationId xmlns:a16="http://schemas.microsoft.com/office/drawing/2014/main" id="{4157A9E5-FA8F-4596-8D11-9F90EA3EAD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5" name="Straight Connector 514">
                  <a:extLst>
                    <a:ext uri="{FF2B5EF4-FFF2-40B4-BE49-F238E27FC236}">
                      <a16:creationId xmlns:a16="http://schemas.microsoft.com/office/drawing/2014/main" id="{AF983E75-38DC-4B3D-A5BE-BECF05F5CD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2FF113BB-B330-457B-BAAD-D23DA7EE000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BAADD6B3-4151-4ECE-9842-9FF75D295D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5B6D459A-9666-464C-B389-3422E20736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51EFB8D4-5718-4040-8786-BBBFB60D34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08" name="Rectangle 507">
                <a:extLst>
                  <a:ext uri="{FF2B5EF4-FFF2-40B4-BE49-F238E27FC236}">
                    <a16:creationId xmlns:a16="http://schemas.microsoft.com/office/drawing/2014/main" id="{A706263E-B597-4885-8174-6C799302CBC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9" name="Rectangle 508">
                <a:extLst>
                  <a:ext uri="{FF2B5EF4-FFF2-40B4-BE49-F238E27FC236}">
                    <a16:creationId xmlns:a16="http://schemas.microsoft.com/office/drawing/2014/main" id="{2B9B79F0-D331-4717-B573-663D01F98D9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A81E9A85-E38D-493C-A660-81B2106BDD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4" name="Rectangle 503">
              <a:extLst>
                <a:ext uri="{FF2B5EF4-FFF2-40B4-BE49-F238E27FC236}">
                  <a16:creationId xmlns:a16="http://schemas.microsoft.com/office/drawing/2014/main" id="{F8E4F229-1D85-4CD2-9855-22EDE20C5CCD}"/>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520" name="Group 519">
            <a:extLst>
              <a:ext uri="{FF2B5EF4-FFF2-40B4-BE49-F238E27FC236}">
                <a16:creationId xmlns:a16="http://schemas.microsoft.com/office/drawing/2014/main" id="{3F8D388C-E5AB-45E9-B5CE-02A609B7142A}"/>
              </a:ext>
            </a:extLst>
          </p:cNvPr>
          <p:cNvGrpSpPr/>
          <p:nvPr/>
        </p:nvGrpSpPr>
        <p:grpSpPr>
          <a:xfrm>
            <a:off x="9283138" y="4133141"/>
            <a:ext cx="721037" cy="444217"/>
            <a:chOff x="3240661" y="1005909"/>
            <a:chExt cx="540854" cy="333210"/>
          </a:xfrm>
        </p:grpSpPr>
        <p:grpSp>
          <p:nvGrpSpPr>
            <p:cNvPr id="521" name="Group 520">
              <a:extLst>
                <a:ext uri="{FF2B5EF4-FFF2-40B4-BE49-F238E27FC236}">
                  <a16:creationId xmlns:a16="http://schemas.microsoft.com/office/drawing/2014/main" id="{31F5A6DA-24E3-4945-99B3-9A47D0E46338}"/>
                </a:ext>
              </a:extLst>
            </p:cNvPr>
            <p:cNvGrpSpPr/>
            <p:nvPr/>
          </p:nvGrpSpPr>
          <p:grpSpPr>
            <a:xfrm>
              <a:off x="3240661" y="1005909"/>
              <a:ext cx="540854" cy="333210"/>
              <a:chOff x="1926169" y="1632181"/>
              <a:chExt cx="540854" cy="333210"/>
            </a:xfrm>
          </p:grpSpPr>
          <p:sp>
            <p:nvSpPr>
              <p:cNvPr id="523" name="Rectangle 522">
                <a:extLst>
                  <a:ext uri="{FF2B5EF4-FFF2-40B4-BE49-F238E27FC236}">
                    <a16:creationId xmlns:a16="http://schemas.microsoft.com/office/drawing/2014/main" id="{C721FE5D-1C57-43F0-8AFF-0227ECC8C26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4" name="Rectangle 523">
                <a:extLst>
                  <a:ext uri="{FF2B5EF4-FFF2-40B4-BE49-F238E27FC236}">
                    <a16:creationId xmlns:a16="http://schemas.microsoft.com/office/drawing/2014/main" id="{05B404CB-AC7A-4891-B1B8-005BF1DD794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25" name="Group 524">
                <a:extLst>
                  <a:ext uri="{FF2B5EF4-FFF2-40B4-BE49-F238E27FC236}">
                    <a16:creationId xmlns:a16="http://schemas.microsoft.com/office/drawing/2014/main" id="{F26E08E9-A2E4-4140-B976-B1AB39DA058E}"/>
                  </a:ext>
                </a:extLst>
              </p:cNvPr>
              <p:cNvGrpSpPr/>
              <p:nvPr/>
            </p:nvGrpSpPr>
            <p:grpSpPr>
              <a:xfrm>
                <a:off x="1989961" y="1665409"/>
                <a:ext cx="413499" cy="266755"/>
                <a:chOff x="1371600" y="2038342"/>
                <a:chExt cx="609600" cy="393263"/>
              </a:xfrm>
            </p:grpSpPr>
            <p:cxnSp>
              <p:nvCxnSpPr>
                <p:cNvPr id="529" name="Straight Connector 528">
                  <a:extLst>
                    <a:ext uri="{FF2B5EF4-FFF2-40B4-BE49-F238E27FC236}">
                      <a16:creationId xmlns:a16="http://schemas.microsoft.com/office/drawing/2014/main" id="{72167457-29C3-4EE4-8060-2B9B82E72A8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77F53625-5973-4819-B12E-3A796EAA966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961D0B69-80E6-4565-B907-21C582F372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32" name="Straight Connector 531">
                  <a:extLst>
                    <a:ext uri="{FF2B5EF4-FFF2-40B4-BE49-F238E27FC236}">
                      <a16:creationId xmlns:a16="http://schemas.microsoft.com/office/drawing/2014/main" id="{65CB91CF-F322-49BA-A053-2075D2FA41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33" name="Straight Connector 532">
                  <a:extLst>
                    <a:ext uri="{FF2B5EF4-FFF2-40B4-BE49-F238E27FC236}">
                      <a16:creationId xmlns:a16="http://schemas.microsoft.com/office/drawing/2014/main" id="{1A46DDCC-36E8-4E55-A0F4-88241F0A64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34" name="Straight Connector 533">
                  <a:extLst>
                    <a:ext uri="{FF2B5EF4-FFF2-40B4-BE49-F238E27FC236}">
                      <a16:creationId xmlns:a16="http://schemas.microsoft.com/office/drawing/2014/main" id="{D5936783-6F4D-448F-865F-911664CA2E1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35" name="Straight Connector 534">
                  <a:extLst>
                    <a:ext uri="{FF2B5EF4-FFF2-40B4-BE49-F238E27FC236}">
                      <a16:creationId xmlns:a16="http://schemas.microsoft.com/office/drawing/2014/main" id="{B99D85E7-B63B-4C5E-84A4-06C17BFF35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6" name="Straight Connector 535">
                  <a:extLst>
                    <a:ext uri="{FF2B5EF4-FFF2-40B4-BE49-F238E27FC236}">
                      <a16:creationId xmlns:a16="http://schemas.microsoft.com/office/drawing/2014/main" id="{5538A6C1-2A45-43A7-ACCF-B8768005DF2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7" name="Straight Connector 536">
                  <a:extLst>
                    <a:ext uri="{FF2B5EF4-FFF2-40B4-BE49-F238E27FC236}">
                      <a16:creationId xmlns:a16="http://schemas.microsoft.com/office/drawing/2014/main" id="{04ECFABA-4866-493D-AC00-2FA6D28F60F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6" name="Rectangle 525">
                <a:extLst>
                  <a:ext uri="{FF2B5EF4-FFF2-40B4-BE49-F238E27FC236}">
                    <a16:creationId xmlns:a16="http://schemas.microsoft.com/office/drawing/2014/main" id="{BA0FCC6F-A255-4D42-A64B-6959DAE871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7" name="Rectangle 526">
                <a:extLst>
                  <a:ext uri="{FF2B5EF4-FFF2-40B4-BE49-F238E27FC236}">
                    <a16:creationId xmlns:a16="http://schemas.microsoft.com/office/drawing/2014/main" id="{660B7C0E-ABDC-48CA-9755-0C59221DF94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8" name="Rectangle 527">
                <a:extLst>
                  <a:ext uri="{FF2B5EF4-FFF2-40B4-BE49-F238E27FC236}">
                    <a16:creationId xmlns:a16="http://schemas.microsoft.com/office/drawing/2014/main" id="{98371F59-EE07-4FF7-B9CA-4C58C117B4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22" name="Rectangle 521">
              <a:extLst>
                <a:ext uri="{FF2B5EF4-FFF2-40B4-BE49-F238E27FC236}">
                  <a16:creationId xmlns:a16="http://schemas.microsoft.com/office/drawing/2014/main" id="{6E483E61-BC1C-4EAE-BCCC-28A86B247C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538" name="Group 537">
            <a:extLst>
              <a:ext uri="{FF2B5EF4-FFF2-40B4-BE49-F238E27FC236}">
                <a16:creationId xmlns:a16="http://schemas.microsoft.com/office/drawing/2014/main" id="{9C890D1F-6B8B-4AA8-9A82-9F299BE5BA6C}"/>
              </a:ext>
            </a:extLst>
          </p:cNvPr>
          <p:cNvGrpSpPr/>
          <p:nvPr/>
        </p:nvGrpSpPr>
        <p:grpSpPr>
          <a:xfrm>
            <a:off x="9283138" y="4942884"/>
            <a:ext cx="721037" cy="444217"/>
            <a:chOff x="3240661" y="1005909"/>
            <a:chExt cx="540854" cy="333210"/>
          </a:xfrm>
        </p:grpSpPr>
        <p:grpSp>
          <p:nvGrpSpPr>
            <p:cNvPr id="539" name="Group 538">
              <a:extLst>
                <a:ext uri="{FF2B5EF4-FFF2-40B4-BE49-F238E27FC236}">
                  <a16:creationId xmlns:a16="http://schemas.microsoft.com/office/drawing/2014/main" id="{1172DB4E-1D5F-43F8-8ADA-CB166FBFB2CE}"/>
                </a:ext>
              </a:extLst>
            </p:cNvPr>
            <p:cNvGrpSpPr/>
            <p:nvPr/>
          </p:nvGrpSpPr>
          <p:grpSpPr>
            <a:xfrm>
              <a:off x="3240661" y="1005909"/>
              <a:ext cx="540854" cy="333210"/>
              <a:chOff x="1926169" y="1632181"/>
              <a:chExt cx="540854" cy="333210"/>
            </a:xfrm>
          </p:grpSpPr>
          <p:sp>
            <p:nvSpPr>
              <p:cNvPr id="541" name="Rectangle 540">
                <a:extLst>
                  <a:ext uri="{FF2B5EF4-FFF2-40B4-BE49-F238E27FC236}">
                    <a16:creationId xmlns:a16="http://schemas.microsoft.com/office/drawing/2014/main" id="{4EA86BEF-A60C-4867-AAD1-E5D650D3FAB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2" name="Rectangle 541">
                <a:extLst>
                  <a:ext uri="{FF2B5EF4-FFF2-40B4-BE49-F238E27FC236}">
                    <a16:creationId xmlns:a16="http://schemas.microsoft.com/office/drawing/2014/main" id="{256C8FF8-6B10-4D33-BBD2-FEDA3C3CD2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3" name="Group 542">
                <a:extLst>
                  <a:ext uri="{FF2B5EF4-FFF2-40B4-BE49-F238E27FC236}">
                    <a16:creationId xmlns:a16="http://schemas.microsoft.com/office/drawing/2014/main" id="{992EEE8E-3E66-4784-ADC0-C916FBAB7BC1}"/>
                  </a:ext>
                </a:extLst>
              </p:cNvPr>
              <p:cNvGrpSpPr/>
              <p:nvPr/>
            </p:nvGrpSpPr>
            <p:grpSpPr>
              <a:xfrm>
                <a:off x="1989961" y="1665409"/>
                <a:ext cx="413499" cy="266755"/>
                <a:chOff x="1371600" y="2038342"/>
                <a:chExt cx="609600" cy="393263"/>
              </a:xfrm>
            </p:grpSpPr>
            <p:cxnSp>
              <p:nvCxnSpPr>
                <p:cNvPr id="547" name="Straight Connector 546">
                  <a:extLst>
                    <a:ext uri="{FF2B5EF4-FFF2-40B4-BE49-F238E27FC236}">
                      <a16:creationId xmlns:a16="http://schemas.microsoft.com/office/drawing/2014/main" id="{ABA4D79E-2427-4C33-AE35-A0F9CCE508F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48" name="Straight Connector 547">
                  <a:extLst>
                    <a:ext uri="{FF2B5EF4-FFF2-40B4-BE49-F238E27FC236}">
                      <a16:creationId xmlns:a16="http://schemas.microsoft.com/office/drawing/2014/main" id="{CEC61B63-DBD3-4D40-A7D2-D0D7EC0EDB6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49" name="Straight Connector 548">
                  <a:extLst>
                    <a:ext uri="{FF2B5EF4-FFF2-40B4-BE49-F238E27FC236}">
                      <a16:creationId xmlns:a16="http://schemas.microsoft.com/office/drawing/2014/main" id="{0F441EFE-FA99-4C0F-A3E2-98A4198E993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0" name="Straight Connector 549">
                  <a:extLst>
                    <a:ext uri="{FF2B5EF4-FFF2-40B4-BE49-F238E27FC236}">
                      <a16:creationId xmlns:a16="http://schemas.microsoft.com/office/drawing/2014/main" id="{4861D796-8B27-4578-822E-9E540EE5CBC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1" name="Straight Connector 550">
                  <a:extLst>
                    <a:ext uri="{FF2B5EF4-FFF2-40B4-BE49-F238E27FC236}">
                      <a16:creationId xmlns:a16="http://schemas.microsoft.com/office/drawing/2014/main" id="{83FE93AE-724F-4273-BE7D-CF1055AF5C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D3B1217C-DD9B-46F2-A374-72D9668F1CB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5DB96A16-2C56-4B82-8ED7-5606F9237A7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2269B3DA-8223-4443-BF79-0860DCB5921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4600D425-BD17-497D-B8D9-CC6B19EE36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4" name="Rectangle 543">
                <a:extLst>
                  <a:ext uri="{FF2B5EF4-FFF2-40B4-BE49-F238E27FC236}">
                    <a16:creationId xmlns:a16="http://schemas.microsoft.com/office/drawing/2014/main" id="{DB435A79-CE83-4162-BD9C-4A0D414B5C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5" name="Rectangle 544">
                <a:extLst>
                  <a:ext uri="{FF2B5EF4-FFF2-40B4-BE49-F238E27FC236}">
                    <a16:creationId xmlns:a16="http://schemas.microsoft.com/office/drawing/2014/main" id="{8B7F1100-21A5-438B-B3EF-1001F669E89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6C6BE508-EAD9-4EE9-BA11-5B8EAAC2E158}"/>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0" name="Rectangle 539">
              <a:extLst>
                <a:ext uri="{FF2B5EF4-FFF2-40B4-BE49-F238E27FC236}">
                  <a16:creationId xmlns:a16="http://schemas.microsoft.com/office/drawing/2014/main" id="{3964E00D-5F81-4CBF-9900-1B85371A894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556" name="Group 555">
            <a:extLst>
              <a:ext uri="{FF2B5EF4-FFF2-40B4-BE49-F238E27FC236}">
                <a16:creationId xmlns:a16="http://schemas.microsoft.com/office/drawing/2014/main" id="{B2986A23-F16F-4111-B885-AEEC6AB72A6A}"/>
              </a:ext>
            </a:extLst>
          </p:cNvPr>
          <p:cNvGrpSpPr/>
          <p:nvPr/>
        </p:nvGrpSpPr>
        <p:grpSpPr>
          <a:xfrm>
            <a:off x="8562023" y="4942884"/>
            <a:ext cx="721037" cy="444217"/>
            <a:chOff x="3240661" y="1005909"/>
            <a:chExt cx="540854" cy="333210"/>
          </a:xfrm>
        </p:grpSpPr>
        <p:grpSp>
          <p:nvGrpSpPr>
            <p:cNvPr id="557" name="Group 556">
              <a:extLst>
                <a:ext uri="{FF2B5EF4-FFF2-40B4-BE49-F238E27FC236}">
                  <a16:creationId xmlns:a16="http://schemas.microsoft.com/office/drawing/2014/main" id="{DE0AAAB3-607A-488B-BAD3-57F569818CA7}"/>
                </a:ext>
              </a:extLst>
            </p:cNvPr>
            <p:cNvGrpSpPr/>
            <p:nvPr/>
          </p:nvGrpSpPr>
          <p:grpSpPr>
            <a:xfrm>
              <a:off x="3240661" y="1005909"/>
              <a:ext cx="540854" cy="333210"/>
              <a:chOff x="1926169" y="1632181"/>
              <a:chExt cx="540854" cy="333210"/>
            </a:xfrm>
          </p:grpSpPr>
          <p:sp>
            <p:nvSpPr>
              <p:cNvPr id="559" name="Rectangle 558">
                <a:extLst>
                  <a:ext uri="{FF2B5EF4-FFF2-40B4-BE49-F238E27FC236}">
                    <a16:creationId xmlns:a16="http://schemas.microsoft.com/office/drawing/2014/main" id="{D0DFED5F-959F-4EA7-980F-70A40DBEF6C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0" name="Rectangle 559">
                <a:extLst>
                  <a:ext uri="{FF2B5EF4-FFF2-40B4-BE49-F238E27FC236}">
                    <a16:creationId xmlns:a16="http://schemas.microsoft.com/office/drawing/2014/main" id="{3581625A-84F9-4D83-A102-ECD048C744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61" name="Group 560">
                <a:extLst>
                  <a:ext uri="{FF2B5EF4-FFF2-40B4-BE49-F238E27FC236}">
                    <a16:creationId xmlns:a16="http://schemas.microsoft.com/office/drawing/2014/main" id="{6FDCC928-9680-407F-99CF-804E6FE9EEBA}"/>
                  </a:ext>
                </a:extLst>
              </p:cNvPr>
              <p:cNvGrpSpPr/>
              <p:nvPr/>
            </p:nvGrpSpPr>
            <p:grpSpPr>
              <a:xfrm>
                <a:off x="1989961" y="1665409"/>
                <a:ext cx="413499" cy="266755"/>
                <a:chOff x="1371600" y="2038342"/>
                <a:chExt cx="609600" cy="393263"/>
              </a:xfrm>
            </p:grpSpPr>
            <p:cxnSp>
              <p:nvCxnSpPr>
                <p:cNvPr id="565" name="Straight Connector 564">
                  <a:extLst>
                    <a:ext uri="{FF2B5EF4-FFF2-40B4-BE49-F238E27FC236}">
                      <a16:creationId xmlns:a16="http://schemas.microsoft.com/office/drawing/2014/main" id="{EDC498F1-C305-458C-8D7F-31F92CA5515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66" name="Straight Connector 565">
                  <a:extLst>
                    <a:ext uri="{FF2B5EF4-FFF2-40B4-BE49-F238E27FC236}">
                      <a16:creationId xmlns:a16="http://schemas.microsoft.com/office/drawing/2014/main" id="{4C5F3740-31F3-4DF8-B335-6675DDE4BB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67" name="Straight Connector 566">
                  <a:extLst>
                    <a:ext uri="{FF2B5EF4-FFF2-40B4-BE49-F238E27FC236}">
                      <a16:creationId xmlns:a16="http://schemas.microsoft.com/office/drawing/2014/main" id="{4D9124DD-EBF3-47BA-B978-5729A1DF631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68" name="Straight Connector 567">
                  <a:extLst>
                    <a:ext uri="{FF2B5EF4-FFF2-40B4-BE49-F238E27FC236}">
                      <a16:creationId xmlns:a16="http://schemas.microsoft.com/office/drawing/2014/main" id="{12413E49-0D2D-4E86-AC78-B6121EE59B0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69" name="Straight Connector 568">
                  <a:extLst>
                    <a:ext uri="{FF2B5EF4-FFF2-40B4-BE49-F238E27FC236}">
                      <a16:creationId xmlns:a16="http://schemas.microsoft.com/office/drawing/2014/main" id="{5BA24774-E1A0-4088-9AD7-5F41D1CDA89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70" name="Straight Connector 569">
                  <a:extLst>
                    <a:ext uri="{FF2B5EF4-FFF2-40B4-BE49-F238E27FC236}">
                      <a16:creationId xmlns:a16="http://schemas.microsoft.com/office/drawing/2014/main" id="{BB07ACE2-0569-4C42-8874-CED82EBE922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71" name="Straight Connector 570">
                  <a:extLst>
                    <a:ext uri="{FF2B5EF4-FFF2-40B4-BE49-F238E27FC236}">
                      <a16:creationId xmlns:a16="http://schemas.microsoft.com/office/drawing/2014/main" id="{BA39229B-6540-4386-AE17-E3939BF979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72" name="Straight Connector 571">
                  <a:extLst>
                    <a:ext uri="{FF2B5EF4-FFF2-40B4-BE49-F238E27FC236}">
                      <a16:creationId xmlns:a16="http://schemas.microsoft.com/office/drawing/2014/main" id="{DEB9C836-8055-49DF-BC29-6B0A01269C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73" name="Straight Connector 572">
                  <a:extLst>
                    <a:ext uri="{FF2B5EF4-FFF2-40B4-BE49-F238E27FC236}">
                      <a16:creationId xmlns:a16="http://schemas.microsoft.com/office/drawing/2014/main" id="{D2338600-1A58-4497-B5EB-676039F0736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62" name="Rectangle 561">
                <a:extLst>
                  <a:ext uri="{FF2B5EF4-FFF2-40B4-BE49-F238E27FC236}">
                    <a16:creationId xmlns:a16="http://schemas.microsoft.com/office/drawing/2014/main" id="{C948E03F-C844-48AB-94AB-830453C2F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3" name="Rectangle 562">
                <a:extLst>
                  <a:ext uri="{FF2B5EF4-FFF2-40B4-BE49-F238E27FC236}">
                    <a16:creationId xmlns:a16="http://schemas.microsoft.com/office/drawing/2014/main" id="{B61C3750-6B9E-4895-9A6D-62E87308D76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4" name="Rectangle 563">
                <a:extLst>
                  <a:ext uri="{FF2B5EF4-FFF2-40B4-BE49-F238E27FC236}">
                    <a16:creationId xmlns:a16="http://schemas.microsoft.com/office/drawing/2014/main" id="{C5559BC5-1529-41BB-A6A7-BBAF87BB97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58" name="Rectangle 557">
              <a:extLst>
                <a:ext uri="{FF2B5EF4-FFF2-40B4-BE49-F238E27FC236}">
                  <a16:creationId xmlns:a16="http://schemas.microsoft.com/office/drawing/2014/main" id="{5AC15851-BC90-47D7-8989-ABA2390D2169}"/>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a:xfrm>
            <a:off x="588263" y="450273"/>
            <a:ext cx="11018520" cy="553998"/>
          </a:xfrm>
        </p:spPr>
        <p:txBody>
          <a:bodyPr/>
          <a:lstStyle/>
          <a:p>
            <a:r>
              <a:rPr lang="en-US" dirty="0"/>
              <a:t>Demo       Reference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4"/>
          <a:srcRect l="3131" t="25788" r="2725" b="20947"/>
          <a:stretch/>
        </p:blipFill>
        <p:spPr>
          <a:xfrm>
            <a:off x="1879133" y="528780"/>
            <a:ext cx="655935" cy="401147"/>
          </a:xfrm>
          <a:prstGeom prst="rect">
            <a:avLst/>
          </a:prstGeom>
        </p:spPr>
      </p:pic>
      <p:pic>
        <p:nvPicPr>
          <p:cNvPr id="575" name="Graphic 574">
            <a:extLst>
              <a:ext uri="{FF2B5EF4-FFF2-40B4-BE49-F238E27FC236}">
                <a16:creationId xmlns:a16="http://schemas.microsoft.com/office/drawing/2014/main" id="{A667DF25-B011-4439-8DD5-129CB274B01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96" y="2675702"/>
            <a:ext cx="613244" cy="613244"/>
          </a:xfrm>
          <a:prstGeom prst="rect">
            <a:avLst/>
          </a:prstGeom>
        </p:spPr>
      </p:pic>
      <p:pic>
        <p:nvPicPr>
          <p:cNvPr id="576" name="Graphic 575">
            <a:extLst>
              <a:ext uri="{FF2B5EF4-FFF2-40B4-BE49-F238E27FC236}">
                <a16:creationId xmlns:a16="http://schemas.microsoft.com/office/drawing/2014/main" id="{04BD4F90-E414-4F16-8148-71BDFE9746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49192" y="4305575"/>
            <a:ext cx="613244" cy="613244"/>
          </a:xfrm>
          <a:prstGeom prst="rect">
            <a:avLst/>
          </a:prstGeom>
        </p:spPr>
      </p:pic>
      <p:pic>
        <p:nvPicPr>
          <p:cNvPr id="295" name="Picture 294">
            <a:extLst>
              <a:ext uri="{FF2B5EF4-FFF2-40B4-BE49-F238E27FC236}">
                <a16:creationId xmlns:a16="http://schemas.microsoft.com/office/drawing/2014/main" id="{D1E27819-8DC4-43BE-AD08-13ED7425530E}"/>
              </a:ext>
            </a:extLst>
          </p:cNvPr>
          <p:cNvPicPr>
            <a:picLocks noChangeAspect="1"/>
          </p:cNvPicPr>
          <p:nvPr/>
        </p:nvPicPr>
        <p:blipFill rotWithShape="1">
          <a:blip r:embed="rId19"/>
          <a:srcRect t="11211"/>
          <a:stretch/>
        </p:blipFill>
        <p:spPr>
          <a:xfrm>
            <a:off x="4098198" y="3037076"/>
            <a:ext cx="5090601" cy="3633510"/>
          </a:xfrm>
          <a:prstGeom prst="rect">
            <a:avLst/>
          </a:prstGeom>
        </p:spPr>
      </p:pic>
      <p:grpSp>
        <p:nvGrpSpPr>
          <p:cNvPr id="6" name="Group 5">
            <a:extLst>
              <a:ext uri="{FF2B5EF4-FFF2-40B4-BE49-F238E27FC236}">
                <a16:creationId xmlns:a16="http://schemas.microsoft.com/office/drawing/2014/main" id="{78BB8FAD-6197-4010-B25E-18895B8E1480}"/>
              </a:ext>
            </a:extLst>
          </p:cNvPr>
          <p:cNvGrpSpPr/>
          <p:nvPr/>
        </p:nvGrpSpPr>
        <p:grpSpPr>
          <a:xfrm>
            <a:off x="75568" y="954252"/>
            <a:ext cx="1679554" cy="885022"/>
            <a:chOff x="75568" y="893292"/>
            <a:chExt cx="1679554" cy="885022"/>
          </a:xfrm>
        </p:grpSpPr>
        <p:grpSp>
          <p:nvGrpSpPr>
            <p:cNvPr id="297" name="Group 296">
              <a:extLst>
                <a:ext uri="{FF2B5EF4-FFF2-40B4-BE49-F238E27FC236}">
                  <a16:creationId xmlns:a16="http://schemas.microsoft.com/office/drawing/2014/main" id="{176D5009-8933-4D00-B300-1677F9DEF70A}"/>
                </a:ext>
              </a:extLst>
            </p:cNvPr>
            <p:cNvGrpSpPr/>
            <p:nvPr/>
          </p:nvGrpSpPr>
          <p:grpSpPr>
            <a:xfrm>
              <a:off x="75568" y="1114866"/>
              <a:ext cx="1645496" cy="613444"/>
              <a:chOff x="822643" y="2049251"/>
              <a:chExt cx="2963273" cy="1104713"/>
            </a:xfrm>
          </p:grpSpPr>
          <p:pic>
            <p:nvPicPr>
              <p:cNvPr id="298" name="Graphic 297">
                <a:extLst>
                  <a:ext uri="{FF2B5EF4-FFF2-40B4-BE49-F238E27FC236}">
                    <a16:creationId xmlns:a16="http://schemas.microsoft.com/office/drawing/2014/main" id="{3D9BD507-3865-4DA9-B6E3-C9ED1442B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370" y="2049251"/>
                <a:ext cx="900546" cy="900546"/>
              </a:xfrm>
              <a:prstGeom prst="rect">
                <a:avLst/>
              </a:prstGeom>
            </p:spPr>
          </p:pic>
          <p:grpSp>
            <p:nvGrpSpPr>
              <p:cNvPr id="299" name="Group 298">
                <a:extLst>
                  <a:ext uri="{FF2B5EF4-FFF2-40B4-BE49-F238E27FC236}">
                    <a16:creationId xmlns:a16="http://schemas.microsoft.com/office/drawing/2014/main" id="{87B8EE69-90EF-406D-83FD-D29BF99B9D3D}"/>
                  </a:ext>
                </a:extLst>
              </p:cNvPr>
              <p:cNvGrpSpPr/>
              <p:nvPr/>
            </p:nvGrpSpPr>
            <p:grpSpPr>
              <a:xfrm>
                <a:off x="822643" y="2132026"/>
                <a:ext cx="1322707" cy="1021938"/>
                <a:chOff x="1490322" y="2029935"/>
                <a:chExt cx="1322707" cy="1021938"/>
              </a:xfrm>
            </p:grpSpPr>
            <p:pic>
              <p:nvPicPr>
                <p:cNvPr id="304" name="Picture 303" descr="Image result for docker hub logo">
                  <a:extLst>
                    <a:ext uri="{FF2B5EF4-FFF2-40B4-BE49-F238E27FC236}">
                      <a16:creationId xmlns:a16="http://schemas.microsoft.com/office/drawing/2014/main" id="{029E1573-60E7-4412-BF95-88FEAD7DFB8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305" name="Rectangle 304">
                  <a:extLst>
                    <a:ext uri="{FF2B5EF4-FFF2-40B4-BE49-F238E27FC236}">
                      <a16:creationId xmlns:a16="http://schemas.microsoft.com/office/drawing/2014/main" id="{8D09839D-D6D1-4959-B4A6-6B87D160D114}"/>
                    </a:ext>
                  </a:extLst>
                </p:cNvPr>
                <p:cNvSpPr/>
                <p:nvPr/>
              </p:nvSpPr>
              <p:spPr>
                <a:xfrm>
                  <a:off x="1490322" y="2636182"/>
                  <a:ext cx="1322707" cy="415691"/>
                </a:xfrm>
                <a:prstGeom prst="rect">
                  <a:avLst/>
                </a:prstGeom>
              </p:spPr>
              <p:txBody>
                <a:bodyPr wrap="none">
                  <a:spAutoFit/>
                </a:bodyPr>
                <a:lstStyle/>
                <a:p>
                  <a:pPr algn="ctr" defTabSz="914377"/>
                  <a:r>
                    <a:rPr lang="en-US" sz="900" dirty="0">
                      <a:solidFill>
                        <a:sysClr val="windowText" lastClr="000000"/>
                      </a:solidFill>
                      <a:latin typeface="Calibri" panose="020F0502020204030204"/>
                    </a:rPr>
                    <a:t>Docker Hub</a:t>
                  </a:r>
                </a:p>
              </p:txBody>
            </p:sp>
          </p:grpSp>
          <p:pic>
            <p:nvPicPr>
              <p:cNvPr id="300" name="Picture 299">
                <a:extLst>
                  <a:ext uri="{FF2B5EF4-FFF2-40B4-BE49-F238E27FC236}">
                    <a16:creationId xmlns:a16="http://schemas.microsoft.com/office/drawing/2014/main" id="{8FD4FE41-AEA1-431A-BB8C-187783B4E912}"/>
                  </a:ext>
                </a:extLst>
              </p:cNvPr>
              <p:cNvPicPr>
                <a:picLocks noChangeAspect="1"/>
              </p:cNvPicPr>
              <p:nvPr/>
            </p:nvPicPr>
            <p:blipFill>
              <a:blip r:embed="rId21"/>
              <a:stretch>
                <a:fillRect/>
              </a:stretch>
            </p:blipFill>
            <p:spPr>
              <a:xfrm>
                <a:off x="2183697" y="2132026"/>
                <a:ext cx="702671" cy="686215"/>
              </a:xfrm>
              <a:prstGeom prst="rect">
                <a:avLst/>
              </a:prstGeom>
            </p:spPr>
          </p:pic>
          <p:sp>
            <p:nvSpPr>
              <p:cNvPr id="301" name="Rectangle 300">
                <a:extLst>
                  <a:ext uri="{FF2B5EF4-FFF2-40B4-BE49-F238E27FC236}">
                    <a16:creationId xmlns:a16="http://schemas.microsoft.com/office/drawing/2014/main" id="{C6628E72-2CCF-4D87-A17A-3AC31A42BCD7}"/>
                  </a:ext>
                </a:extLst>
              </p:cNvPr>
              <p:cNvSpPr/>
              <p:nvPr/>
            </p:nvSpPr>
            <p:spPr>
              <a:xfrm>
                <a:off x="2137651" y="2738273"/>
                <a:ext cx="733813" cy="415691"/>
              </a:xfrm>
              <a:prstGeom prst="rect">
                <a:avLst/>
              </a:prstGeom>
            </p:spPr>
            <p:txBody>
              <a:bodyPr wrap="none">
                <a:spAutoFit/>
              </a:bodyPr>
              <a:lstStyle/>
              <a:p>
                <a:pPr algn="ctr" defTabSz="914377"/>
                <a:r>
                  <a:rPr lang="en-US" sz="900" dirty="0">
                    <a:solidFill>
                      <a:sysClr val="windowText" lastClr="000000"/>
                    </a:solidFill>
                    <a:latin typeface="Calibri" panose="020F0502020204030204"/>
                  </a:rPr>
                  <a:t>MCR</a:t>
                </a:r>
              </a:p>
            </p:txBody>
          </p:sp>
          <p:sp>
            <p:nvSpPr>
              <p:cNvPr id="302" name="Rectangle 301">
                <a:extLst>
                  <a:ext uri="{FF2B5EF4-FFF2-40B4-BE49-F238E27FC236}">
                    <a16:creationId xmlns:a16="http://schemas.microsoft.com/office/drawing/2014/main" id="{C103C9F1-2F9A-4C03-9164-B088AF062400}"/>
                  </a:ext>
                </a:extLst>
              </p:cNvPr>
              <p:cNvSpPr/>
              <p:nvPr/>
            </p:nvSpPr>
            <p:spPr>
              <a:xfrm>
                <a:off x="3000073" y="2738273"/>
                <a:ext cx="676076" cy="415691"/>
              </a:xfrm>
              <a:prstGeom prst="rect">
                <a:avLst/>
              </a:prstGeom>
            </p:spPr>
            <p:txBody>
              <a:bodyPr wrap="none">
                <a:spAutoFit/>
              </a:bodyPr>
              <a:lstStyle/>
              <a:p>
                <a:pPr algn="ctr" defTabSz="914377"/>
                <a:r>
                  <a:rPr lang="en-US" sz="900" dirty="0">
                    <a:solidFill>
                      <a:sysClr val="windowText" lastClr="000000"/>
                    </a:solidFill>
                    <a:latin typeface="Calibri" panose="020F0502020204030204"/>
                  </a:rPr>
                  <a:t>ACR</a:t>
                </a:r>
              </a:p>
            </p:txBody>
          </p:sp>
          <p:sp>
            <p:nvSpPr>
              <p:cNvPr id="303" name="Lightning Bolt 302">
                <a:extLst>
                  <a:ext uri="{FF2B5EF4-FFF2-40B4-BE49-F238E27FC236}">
                    <a16:creationId xmlns:a16="http://schemas.microsoft.com/office/drawing/2014/main" id="{1774C6C4-F09D-43CB-9CB5-4A09B37387EF}"/>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sz="1100" kern="0">
                  <a:solidFill>
                    <a:prstClr val="white"/>
                  </a:solidFill>
                  <a:latin typeface="Calibri" panose="020F0502020204030204"/>
                </a:endParaRPr>
              </a:p>
            </p:txBody>
          </p:sp>
        </p:grpSp>
        <p:sp>
          <p:nvSpPr>
            <p:cNvPr id="306" name="Rectangle 305">
              <a:extLst>
                <a:ext uri="{FF2B5EF4-FFF2-40B4-BE49-F238E27FC236}">
                  <a16:creationId xmlns:a16="http://schemas.microsoft.com/office/drawing/2014/main" id="{026E77FB-1B18-40AA-88F3-CBBE4AFA2011}"/>
                </a:ext>
              </a:extLst>
            </p:cNvPr>
            <p:cNvSpPr/>
            <p:nvPr/>
          </p:nvSpPr>
          <p:spPr bwMode="auto">
            <a:xfrm>
              <a:off x="85574" y="893292"/>
              <a:ext cx="1669548" cy="88502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ysClr val="windowText" lastClr="000000"/>
                  </a:solidFill>
                  <a:ea typeface="Segoe UI" pitchFamily="34" charset="0"/>
                  <a:cs typeface="Segoe UI" pitchFamily="34" charset="0"/>
                </a:rPr>
                <a:t>Registries</a:t>
              </a:r>
            </a:p>
          </p:txBody>
        </p:sp>
      </p:grpSp>
      <p:cxnSp>
        <p:nvCxnSpPr>
          <p:cNvPr id="308" name="Straight Arrow Connector 307">
            <a:extLst>
              <a:ext uri="{FF2B5EF4-FFF2-40B4-BE49-F238E27FC236}">
                <a16:creationId xmlns:a16="http://schemas.microsoft.com/office/drawing/2014/main" id="{59531CA4-95CD-4DCB-97B6-8156B190DFBE}"/>
              </a:ext>
            </a:extLst>
          </p:cNvPr>
          <p:cNvCxnSpPr>
            <a:cxnSpLocks/>
            <a:stCxn id="306" idx="3"/>
            <a:endCxn id="27" idx="0"/>
          </p:cNvCxnSpPr>
          <p:nvPr/>
        </p:nvCxnSpPr>
        <p:spPr>
          <a:xfrm>
            <a:off x="1755122" y="1396763"/>
            <a:ext cx="2365314" cy="529004"/>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92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randombar(horizontal)">
                                      <p:cBhvr>
                                        <p:cTn id="7" dur="500"/>
                                        <p:tgtEl>
                                          <p:spTgt spid="345"/>
                                        </p:tgtEl>
                                      </p:cBhvr>
                                    </p:animEffect>
                                  </p:childTnLst>
                                </p:cTn>
                              </p:par>
                              <p:par>
                                <p:cTn id="8" presetID="14" presetClass="exit" presetSubtype="10" fill="hold" nodeType="withEffect">
                                  <p:stCondLst>
                                    <p:cond delay="0"/>
                                  </p:stCondLst>
                                  <p:childTnLst>
                                    <p:animEffect transition="out" filter="randombar(horizontal)">
                                      <p:cBhvr>
                                        <p:cTn id="9" dur="500"/>
                                        <p:tgtEl>
                                          <p:spTgt spid="343"/>
                                        </p:tgtEl>
                                      </p:cBhvr>
                                    </p:animEffect>
                                    <p:set>
                                      <p:cBhvr>
                                        <p:cTn id="10" dur="1" fill="hold">
                                          <p:stCondLst>
                                            <p:cond delay="499"/>
                                          </p:stCondLst>
                                        </p:cTn>
                                        <p:tgtEl>
                                          <p:spTgt spid="343"/>
                                        </p:tgtEl>
                                        <p:attrNameLst>
                                          <p:attrName>style.visibility</p:attrName>
                                        </p:attrNameLst>
                                      </p:cBhvr>
                                      <p:to>
                                        <p:strVal val="hidden"/>
                                      </p:to>
                                    </p:set>
                                  </p:childTnLst>
                                </p:cTn>
                              </p:par>
                              <p:par>
                                <p:cTn id="11" presetID="14" presetClass="entr" presetSubtype="10" fill="hold" grpId="0" nodeType="withEffect">
                                  <p:stCondLst>
                                    <p:cond delay="200"/>
                                  </p:stCondLst>
                                  <p:childTnLst>
                                    <p:set>
                                      <p:cBhvr>
                                        <p:cTn id="12" dur="1" fill="hold">
                                          <p:stCondLst>
                                            <p:cond delay="0"/>
                                          </p:stCondLst>
                                        </p:cTn>
                                        <p:tgtEl>
                                          <p:spTgt spid="346"/>
                                        </p:tgtEl>
                                        <p:attrNameLst>
                                          <p:attrName>style.visibility</p:attrName>
                                        </p:attrNameLst>
                                      </p:cBhvr>
                                      <p:to>
                                        <p:strVal val="visible"/>
                                      </p:to>
                                    </p:set>
                                    <p:animEffect transition="in" filter="randombar(horizontal)">
                                      <p:cBhvr>
                                        <p:cTn id="13" dur="500"/>
                                        <p:tgtEl>
                                          <p:spTgt spid="346"/>
                                        </p:tgtEl>
                                      </p:cBhvr>
                                    </p:animEffect>
                                  </p:childTnLst>
                                </p:cTn>
                              </p:par>
                              <p:par>
                                <p:cTn id="14" presetID="14" presetClass="exit" presetSubtype="10" fill="hold" nodeType="withEffect">
                                  <p:stCondLst>
                                    <p:cond delay="200"/>
                                  </p:stCondLst>
                                  <p:childTnLst>
                                    <p:animEffect transition="out" filter="randombar(horizontal)">
                                      <p:cBhvr>
                                        <p:cTn id="15" dur="500"/>
                                        <p:tgtEl>
                                          <p:spTgt spid="335"/>
                                        </p:tgtEl>
                                      </p:cBhvr>
                                    </p:animEffect>
                                    <p:set>
                                      <p:cBhvr>
                                        <p:cTn id="16" dur="1" fill="hold">
                                          <p:stCondLst>
                                            <p:cond delay="499"/>
                                          </p:stCondLst>
                                        </p:cTn>
                                        <p:tgtEl>
                                          <p:spTgt spid="335"/>
                                        </p:tgtEl>
                                        <p:attrNameLst>
                                          <p:attrName>style.visibility</p:attrName>
                                        </p:attrNameLst>
                                      </p:cBhvr>
                                      <p:to>
                                        <p:strVal val="hidden"/>
                                      </p:to>
                                    </p:set>
                                  </p:childTnLst>
                                </p:cTn>
                              </p:par>
                              <p:par>
                                <p:cTn id="17" presetID="14" presetClass="entr" presetSubtype="10" fill="hold" grpId="0" nodeType="withEffect">
                                  <p:stCondLst>
                                    <p:cond delay="1800"/>
                                  </p:stCondLst>
                                  <p:childTnLst>
                                    <p:set>
                                      <p:cBhvr>
                                        <p:cTn id="18" dur="1" fill="hold">
                                          <p:stCondLst>
                                            <p:cond delay="0"/>
                                          </p:stCondLst>
                                        </p:cTn>
                                        <p:tgtEl>
                                          <p:spTgt spid="347"/>
                                        </p:tgtEl>
                                        <p:attrNameLst>
                                          <p:attrName>style.visibility</p:attrName>
                                        </p:attrNameLst>
                                      </p:cBhvr>
                                      <p:to>
                                        <p:strVal val="visible"/>
                                      </p:to>
                                    </p:set>
                                    <p:animEffect transition="in" filter="randombar(horizontal)">
                                      <p:cBhvr>
                                        <p:cTn id="19" dur="500"/>
                                        <p:tgtEl>
                                          <p:spTgt spid="347"/>
                                        </p:tgtEl>
                                      </p:cBhvr>
                                    </p:animEffect>
                                  </p:childTnLst>
                                </p:cTn>
                              </p:par>
                              <p:par>
                                <p:cTn id="20" presetID="14" presetClass="exit" presetSubtype="10" fill="hold" nodeType="withEffect">
                                  <p:stCondLst>
                                    <p:cond delay="1800"/>
                                  </p:stCondLst>
                                  <p:childTnLst>
                                    <p:animEffect transition="out" filter="randombar(horizontal)">
                                      <p:cBhvr>
                                        <p:cTn id="21" dur="500"/>
                                        <p:tgtEl>
                                          <p:spTgt spid="342"/>
                                        </p:tgtEl>
                                      </p:cBhvr>
                                    </p:animEffect>
                                    <p:set>
                                      <p:cBhvr>
                                        <p:cTn id="22" dur="1" fill="hold">
                                          <p:stCondLst>
                                            <p:cond delay="499"/>
                                          </p:stCondLst>
                                        </p:cTn>
                                        <p:tgtEl>
                                          <p:spTgt spid="342"/>
                                        </p:tgtEl>
                                        <p:attrNameLst>
                                          <p:attrName>style.visibility</p:attrName>
                                        </p:attrNameLst>
                                      </p:cBhvr>
                                      <p:to>
                                        <p:strVal val="hidden"/>
                                      </p:to>
                                    </p:set>
                                  </p:childTnLst>
                                </p:cTn>
                              </p:par>
                              <p:par>
                                <p:cTn id="23" presetID="14" presetClass="exit" presetSubtype="10" fill="hold" nodeType="withEffect">
                                  <p:stCondLst>
                                    <p:cond delay="1800"/>
                                  </p:stCondLst>
                                  <p:childTnLst>
                                    <p:animEffect transition="out" filter="randombar(horizontal)">
                                      <p:cBhvr>
                                        <p:cTn id="24" dur="500"/>
                                        <p:tgtEl>
                                          <p:spTgt spid="344"/>
                                        </p:tgtEl>
                                      </p:cBhvr>
                                    </p:animEffect>
                                    <p:set>
                                      <p:cBhvr>
                                        <p:cTn id="25" dur="1" fill="hold">
                                          <p:stCondLst>
                                            <p:cond delay="499"/>
                                          </p:stCondLst>
                                        </p:cTn>
                                        <p:tgtEl>
                                          <p:spTgt spid="344"/>
                                        </p:tgtEl>
                                        <p:attrNameLst>
                                          <p:attrName>style.visibility</p:attrName>
                                        </p:attrNameLst>
                                      </p:cBhvr>
                                      <p:to>
                                        <p:strVal val="hidden"/>
                                      </p:to>
                                    </p:set>
                                  </p:childTnLst>
                                </p:cTn>
                              </p:par>
                              <p:par>
                                <p:cTn id="26" presetID="14" presetClass="entr" presetSubtype="10" fill="hold" grpId="0" nodeType="withEffect">
                                  <p:stCondLst>
                                    <p:cond delay="900"/>
                                  </p:stCondLst>
                                  <p:childTnLst>
                                    <p:set>
                                      <p:cBhvr>
                                        <p:cTn id="27" dur="1" fill="hold">
                                          <p:stCondLst>
                                            <p:cond delay="0"/>
                                          </p:stCondLst>
                                        </p:cTn>
                                        <p:tgtEl>
                                          <p:spTgt spid="348"/>
                                        </p:tgtEl>
                                        <p:attrNameLst>
                                          <p:attrName>style.visibility</p:attrName>
                                        </p:attrNameLst>
                                      </p:cBhvr>
                                      <p:to>
                                        <p:strVal val="visible"/>
                                      </p:to>
                                    </p:set>
                                    <p:animEffect transition="in" filter="randombar(horizontal)">
                                      <p:cBhvr>
                                        <p:cTn id="28" dur="500"/>
                                        <p:tgtEl>
                                          <p:spTgt spid="3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9"/>
                                        </p:tgtEl>
                                        <p:attrNameLst>
                                          <p:attrName>style.visibility</p:attrName>
                                        </p:attrNameLst>
                                      </p:cBhvr>
                                      <p:to>
                                        <p:strVal val="visible"/>
                                      </p:to>
                                    </p:set>
                                    <p:animEffect transition="in" filter="fade">
                                      <p:cBhvr>
                                        <p:cTn id="33" dur="500"/>
                                        <p:tgtEl>
                                          <p:spTgt spid="34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95"/>
                                        </p:tgtEl>
                                      </p:cBhvr>
                                    </p:animEffect>
                                    <p:set>
                                      <p:cBhvr>
                                        <p:cTn id="41" dur="1" fill="hold">
                                          <p:stCondLst>
                                            <p:cond delay="499"/>
                                          </p:stCondLst>
                                        </p:cTn>
                                        <p:tgtEl>
                                          <p:spTgt spid="295"/>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49"/>
                                        </p:tgtEl>
                                      </p:cBhvr>
                                    </p:animEffect>
                                    <p:set>
                                      <p:cBhvr>
                                        <p:cTn id="44" dur="1" fill="hold">
                                          <p:stCondLst>
                                            <p:cond delay="499"/>
                                          </p:stCondLst>
                                        </p:cTn>
                                        <p:tgtEl>
                                          <p:spTgt spid="349"/>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41"/>
                                        </p:tgtEl>
                                      </p:cBhvr>
                                    </p:animEffect>
                                    <p:set>
                                      <p:cBhvr>
                                        <p:cTn id="50" dur="1" fill="hold">
                                          <p:stCondLst>
                                            <p:cond delay="499"/>
                                          </p:stCondLst>
                                        </p:cTn>
                                        <p:tgtEl>
                                          <p:spTgt spid="34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45"/>
                                        </p:tgtEl>
                                      </p:cBhvr>
                                    </p:animEffect>
                                    <p:set>
                                      <p:cBhvr>
                                        <p:cTn id="53" dur="1" fill="hold">
                                          <p:stCondLst>
                                            <p:cond delay="499"/>
                                          </p:stCondLst>
                                        </p:cTn>
                                        <p:tgtEl>
                                          <p:spTgt spid="34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46"/>
                                        </p:tgtEl>
                                      </p:cBhvr>
                                    </p:animEffect>
                                    <p:set>
                                      <p:cBhvr>
                                        <p:cTn id="56" dur="1" fill="hold">
                                          <p:stCondLst>
                                            <p:cond delay="499"/>
                                          </p:stCondLst>
                                        </p:cTn>
                                        <p:tgtEl>
                                          <p:spTgt spid="34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47"/>
                                        </p:tgtEl>
                                      </p:cBhvr>
                                    </p:animEffect>
                                    <p:set>
                                      <p:cBhvr>
                                        <p:cTn id="59" dur="1" fill="hold">
                                          <p:stCondLst>
                                            <p:cond delay="499"/>
                                          </p:stCondLst>
                                        </p:cTn>
                                        <p:tgtEl>
                                          <p:spTgt spid="34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48"/>
                                        </p:tgtEl>
                                      </p:cBhvr>
                                    </p:animEffect>
                                    <p:set>
                                      <p:cBhvr>
                                        <p:cTn id="62" dur="1" fill="hold">
                                          <p:stCondLst>
                                            <p:cond delay="499"/>
                                          </p:stCondLst>
                                        </p:cTn>
                                        <p:tgtEl>
                                          <p:spTgt spid="348"/>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
                                        <p:tgtEl>
                                          <p:spTgt spid="22"/>
                                        </p:tgtEl>
                                      </p:cBhvr>
                                    </p:animEffect>
                                  </p:childTnLst>
                                </p:cTn>
                              </p:par>
                              <p:par>
                                <p:cTn id="67" presetID="10" presetClass="entr" presetSubtype="0" fill="hold" nodeType="with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100"/>
                                        <p:tgtEl>
                                          <p:spTgt spid="80"/>
                                        </p:tgtEl>
                                      </p:cBhvr>
                                    </p:animEffect>
                                  </p:childTnLst>
                                </p:cTn>
                              </p:par>
                              <p:par>
                                <p:cTn id="70" presetID="10" presetClass="entr" presetSubtype="0" fill="hold" nodeType="withEffect">
                                  <p:stCondLst>
                                    <p:cond delay="0"/>
                                  </p:stCondLst>
                                  <p:childTnLst>
                                    <p:set>
                                      <p:cBhvr>
                                        <p:cTn id="71" dur="1" fill="hold">
                                          <p:stCondLst>
                                            <p:cond delay="0"/>
                                          </p:stCondLst>
                                        </p:cTn>
                                        <p:tgtEl>
                                          <p:spTgt spid="322"/>
                                        </p:tgtEl>
                                        <p:attrNameLst>
                                          <p:attrName>style.visibility</p:attrName>
                                        </p:attrNameLst>
                                      </p:cBhvr>
                                      <p:to>
                                        <p:strVal val="visible"/>
                                      </p:to>
                                    </p:set>
                                    <p:animEffect transition="in" filter="fade">
                                      <p:cBhvr>
                                        <p:cTn id="72" dur="100"/>
                                        <p:tgtEl>
                                          <p:spTgt spid="322"/>
                                        </p:tgtEl>
                                      </p:cBhvr>
                                    </p:animEffect>
                                  </p:childTnLst>
                                </p:cTn>
                              </p:par>
                            </p:childTnLst>
                          </p:cTn>
                        </p:par>
                        <p:par>
                          <p:cTn id="73" fill="hold">
                            <p:stCondLst>
                              <p:cond delay="600"/>
                            </p:stCondLst>
                            <p:childTnLst>
                              <p:par>
                                <p:cTn id="74" presetID="10" presetClass="entr" presetSubtype="0" fill="hold" nodeType="afterEffect">
                                  <p:stCondLst>
                                    <p:cond delay="0"/>
                                  </p:stCondLst>
                                  <p:childTnLst>
                                    <p:set>
                                      <p:cBhvr>
                                        <p:cTn id="75" dur="1" fill="hold">
                                          <p:stCondLst>
                                            <p:cond delay="0"/>
                                          </p:stCondLst>
                                        </p:cTn>
                                        <p:tgtEl>
                                          <p:spTgt spid="575"/>
                                        </p:tgtEl>
                                        <p:attrNameLst>
                                          <p:attrName>style.visibility</p:attrName>
                                        </p:attrNameLst>
                                      </p:cBhvr>
                                      <p:to>
                                        <p:strVal val="visible"/>
                                      </p:to>
                                    </p:set>
                                    <p:animEffect transition="in" filter="fade">
                                      <p:cBhvr>
                                        <p:cTn id="76" dur="100"/>
                                        <p:tgtEl>
                                          <p:spTgt spid="5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5"/>
                                        </p:tgtEl>
                                        <p:attrNameLst>
                                          <p:attrName>style.visibility</p:attrName>
                                        </p:attrNameLst>
                                      </p:cBhvr>
                                      <p:to>
                                        <p:strVal val="visible"/>
                                      </p:to>
                                    </p:set>
                                    <p:animEffect transition="in" filter="fade">
                                      <p:cBhvr>
                                        <p:cTn id="79" dur="100"/>
                                        <p:tgtEl>
                                          <p:spTgt spid="325"/>
                                        </p:tgtEl>
                                      </p:cBhvr>
                                    </p:animEffect>
                                  </p:childTnLst>
                                </p:cTn>
                              </p:par>
                            </p:childTnLst>
                          </p:cTn>
                        </p:par>
                        <p:par>
                          <p:cTn id="80" fill="hold">
                            <p:stCondLst>
                              <p:cond delay="700"/>
                            </p:stCondLst>
                            <p:childTnLst>
                              <p:par>
                                <p:cTn id="81" presetID="10" presetClass="entr" presetSubtype="0" fill="hold"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100"/>
                                        <p:tgtEl>
                                          <p:spTgt spid="20"/>
                                        </p:tgtEl>
                                      </p:cBhvr>
                                    </p:animEffect>
                                  </p:childTnLst>
                                </p:cTn>
                              </p:par>
                            </p:childTnLst>
                          </p:cTn>
                        </p:par>
                        <p:par>
                          <p:cTn id="84" fill="hold">
                            <p:stCondLst>
                              <p:cond delay="800"/>
                            </p:stCondLst>
                            <p:childTnLst>
                              <p:par>
                                <p:cTn id="85" presetID="14" presetClass="entr" presetSubtype="10" fill="hold" grpId="0" nodeType="afterEffect">
                                  <p:stCondLst>
                                    <p:cond delay="0"/>
                                  </p:stCondLst>
                                  <p:childTnLst>
                                    <p:set>
                                      <p:cBhvr>
                                        <p:cTn id="86" dur="1" fill="hold">
                                          <p:stCondLst>
                                            <p:cond delay="0"/>
                                          </p:stCondLst>
                                        </p:cTn>
                                        <p:tgtEl>
                                          <p:spTgt spid="323"/>
                                        </p:tgtEl>
                                        <p:attrNameLst>
                                          <p:attrName>style.visibility</p:attrName>
                                        </p:attrNameLst>
                                      </p:cBhvr>
                                      <p:to>
                                        <p:strVal val="visible"/>
                                      </p:to>
                                    </p:set>
                                    <p:animEffect transition="in" filter="randombar(horizontal)">
                                      <p:cBhvr>
                                        <p:cTn id="87" dur="100"/>
                                        <p:tgtEl>
                                          <p:spTgt spid="323"/>
                                        </p:tgtEl>
                                      </p:cBhvr>
                                    </p:animEffect>
                                  </p:childTnLst>
                                </p:cTn>
                              </p:par>
                            </p:childTnLst>
                          </p:cTn>
                        </p:par>
                        <p:par>
                          <p:cTn id="88" fill="hold">
                            <p:stCondLst>
                              <p:cond delay="900"/>
                            </p:stCondLst>
                            <p:childTnLst>
                              <p:par>
                                <p:cTn id="89" presetID="22" presetClass="entr" presetSubtype="8" fill="hold" nodeType="after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wipe(left)">
                                      <p:cBhvr>
                                        <p:cTn id="91" dur="100"/>
                                        <p:tgtEl>
                                          <p:spTgt spid="42"/>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100"/>
                                        <p:tgtEl>
                                          <p:spTgt spid="21"/>
                                        </p:tgtEl>
                                      </p:cBhvr>
                                    </p:animEffect>
                                  </p:childTnLst>
                                </p:cTn>
                              </p:par>
                            </p:childTnLst>
                          </p:cTn>
                        </p:par>
                        <p:par>
                          <p:cTn id="96" fill="hold">
                            <p:stCondLst>
                              <p:cond delay="11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100"/>
                                        <p:tgtEl>
                                          <p:spTgt spid="44"/>
                                        </p:tgtEl>
                                      </p:cBhvr>
                                    </p:animEffect>
                                  </p:childTnLst>
                                </p:cTn>
                              </p:par>
                            </p:childTnLst>
                          </p:cTn>
                        </p:par>
                        <p:par>
                          <p:cTn id="100" fill="hold">
                            <p:stCondLst>
                              <p:cond delay="1200"/>
                            </p:stCondLst>
                            <p:childTnLst>
                              <p:par>
                                <p:cTn id="101" presetID="14" presetClass="entr" presetSubtype="10"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randombar(horizontal)">
                                      <p:cBhvr>
                                        <p:cTn id="103" dur="100"/>
                                        <p:tgtEl>
                                          <p:spTgt spid="39"/>
                                        </p:tgtEl>
                                      </p:cBhvr>
                                    </p:animEffect>
                                  </p:childTnLst>
                                </p:cTn>
                              </p:par>
                            </p:childTnLst>
                          </p:cTn>
                        </p:par>
                        <p:par>
                          <p:cTn id="104" fill="hold">
                            <p:stCondLst>
                              <p:cond delay="1300"/>
                            </p:stCondLst>
                            <p:childTnLst>
                              <p:par>
                                <p:cTn id="105" presetID="10" presetClass="entr" presetSubtype="0" fill="hold" nodeType="afterEffect">
                                  <p:stCondLst>
                                    <p:cond delay="0"/>
                                  </p:stCondLst>
                                  <p:childTnLst>
                                    <p:set>
                                      <p:cBhvr>
                                        <p:cTn id="106" dur="1" fill="hold">
                                          <p:stCondLst>
                                            <p:cond delay="0"/>
                                          </p:stCondLst>
                                        </p:cTn>
                                        <p:tgtEl>
                                          <p:spTgt spid="75"/>
                                        </p:tgtEl>
                                        <p:attrNameLst>
                                          <p:attrName>style.visibility</p:attrName>
                                        </p:attrNameLst>
                                      </p:cBhvr>
                                      <p:to>
                                        <p:strVal val="visible"/>
                                      </p:to>
                                    </p:set>
                                    <p:animEffect transition="in" filter="fade">
                                      <p:cBhvr>
                                        <p:cTn id="107" dur="100"/>
                                        <p:tgtEl>
                                          <p:spTgt spid="75"/>
                                        </p:tgtEl>
                                      </p:cBhvr>
                                    </p:animEffect>
                                  </p:childTnLst>
                                </p:cTn>
                              </p:par>
                            </p:childTnLst>
                          </p:cTn>
                        </p:par>
                        <p:par>
                          <p:cTn id="108" fill="hold">
                            <p:stCondLst>
                              <p:cond delay="1400"/>
                            </p:stCondLst>
                            <p:childTnLst>
                              <p:par>
                                <p:cTn id="109" presetID="10" presetClass="entr" presetSubtype="0" fill="hold" nodeType="afterEffect">
                                  <p:stCondLst>
                                    <p:cond delay="0"/>
                                  </p:stCondLst>
                                  <p:childTnLst>
                                    <p:set>
                                      <p:cBhvr>
                                        <p:cTn id="110" dur="1" fill="hold">
                                          <p:stCondLst>
                                            <p:cond delay="0"/>
                                          </p:stCondLst>
                                        </p:cTn>
                                        <p:tgtEl>
                                          <p:spTgt spid="76"/>
                                        </p:tgtEl>
                                        <p:attrNameLst>
                                          <p:attrName>style.visibility</p:attrName>
                                        </p:attrNameLst>
                                      </p:cBhvr>
                                      <p:to>
                                        <p:strVal val="visible"/>
                                      </p:to>
                                    </p:set>
                                    <p:animEffect transition="in" filter="fade">
                                      <p:cBhvr>
                                        <p:cTn id="111" dur="100"/>
                                        <p:tgtEl>
                                          <p:spTgt spid="76"/>
                                        </p:tgtEl>
                                      </p:cBhvr>
                                    </p:animEffect>
                                  </p:childTnLst>
                                </p:cTn>
                              </p:par>
                            </p:childTnLst>
                          </p:cTn>
                        </p:par>
                        <p:par>
                          <p:cTn id="112" fill="hold">
                            <p:stCondLst>
                              <p:cond delay="1500"/>
                            </p:stCondLst>
                            <p:childTnLst>
                              <p:par>
                                <p:cTn id="113" presetID="14" presetClass="entr" presetSubtype="10" fill="hold" nodeType="afterEffect">
                                  <p:stCondLst>
                                    <p:cond delay="0"/>
                                  </p:stCondLst>
                                  <p:childTnLst>
                                    <p:set>
                                      <p:cBhvr>
                                        <p:cTn id="114" dur="1" fill="hold">
                                          <p:stCondLst>
                                            <p:cond delay="0"/>
                                          </p:stCondLst>
                                        </p:cTn>
                                        <p:tgtEl>
                                          <p:spTgt spid="372"/>
                                        </p:tgtEl>
                                        <p:attrNameLst>
                                          <p:attrName>style.visibility</p:attrName>
                                        </p:attrNameLst>
                                      </p:cBhvr>
                                      <p:to>
                                        <p:strVal val="visible"/>
                                      </p:to>
                                    </p:set>
                                    <p:animEffect transition="in" filter="randombar(horizontal)">
                                      <p:cBhvr>
                                        <p:cTn id="115" dur="100"/>
                                        <p:tgtEl>
                                          <p:spTgt spid="372"/>
                                        </p:tgtEl>
                                      </p:cBhvr>
                                    </p:animEffect>
                                  </p:childTnLst>
                                </p:cTn>
                              </p:par>
                            </p:childTnLst>
                          </p:cTn>
                        </p:par>
                        <p:par>
                          <p:cTn id="116" fill="hold">
                            <p:stCondLst>
                              <p:cond delay="1600"/>
                            </p:stCondLst>
                            <p:childTnLst>
                              <p:par>
                                <p:cTn id="117" presetID="14" presetClass="entr" presetSubtype="10" fill="hold" nodeType="afterEffect">
                                  <p:stCondLst>
                                    <p:cond delay="0"/>
                                  </p:stCondLst>
                                  <p:childTnLst>
                                    <p:set>
                                      <p:cBhvr>
                                        <p:cTn id="118" dur="1" fill="hold">
                                          <p:stCondLst>
                                            <p:cond delay="0"/>
                                          </p:stCondLst>
                                        </p:cTn>
                                        <p:tgtEl>
                                          <p:spTgt spid="408"/>
                                        </p:tgtEl>
                                        <p:attrNameLst>
                                          <p:attrName>style.visibility</p:attrName>
                                        </p:attrNameLst>
                                      </p:cBhvr>
                                      <p:to>
                                        <p:strVal val="visible"/>
                                      </p:to>
                                    </p:set>
                                    <p:animEffect transition="in" filter="randombar(horizontal)">
                                      <p:cBhvr>
                                        <p:cTn id="119" dur="100"/>
                                        <p:tgtEl>
                                          <p:spTgt spid="408"/>
                                        </p:tgtEl>
                                      </p:cBhvr>
                                    </p:animEffect>
                                  </p:childTnLst>
                                </p:cTn>
                              </p:par>
                            </p:childTnLst>
                          </p:cTn>
                        </p:par>
                        <p:par>
                          <p:cTn id="120" fill="hold">
                            <p:stCondLst>
                              <p:cond delay="1700"/>
                            </p:stCondLst>
                            <p:childTnLst>
                              <p:par>
                                <p:cTn id="121" presetID="14" presetClass="entr" presetSubtype="10" fill="hold" nodeType="afterEffect">
                                  <p:stCondLst>
                                    <p:cond delay="0"/>
                                  </p:stCondLst>
                                  <p:childTnLst>
                                    <p:set>
                                      <p:cBhvr>
                                        <p:cTn id="122" dur="1" fill="hold">
                                          <p:stCondLst>
                                            <p:cond delay="0"/>
                                          </p:stCondLst>
                                        </p:cTn>
                                        <p:tgtEl>
                                          <p:spTgt spid="354"/>
                                        </p:tgtEl>
                                        <p:attrNameLst>
                                          <p:attrName>style.visibility</p:attrName>
                                        </p:attrNameLst>
                                      </p:cBhvr>
                                      <p:to>
                                        <p:strVal val="visible"/>
                                      </p:to>
                                    </p:set>
                                    <p:animEffect transition="in" filter="randombar(horizontal)">
                                      <p:cBhvr>
                                        <p:cTn id="123" dur="100"/>
                                        <p:tgtEl>
                                          <p:spTgt spid="354"/>
                                        </p:tgtEl>
                                      </p:cBhvr>
                                    </p:animEffect>
                                  </p:childTnLst>
                                </p:cTn>
                              </p:par>
                            </p:childTnLst>
                          </p:cTn>
                        </p:par>
                        <p:par>
                          <p:cTn id="124" fill="hold">
                            <p:stCondLst>
                              <p:cond delay="1800"/>
                            </p:stCondLst>
                            <p:childTnLst>
                              <p:par>
                                <p:cTn id="125" presetID="14" presetClass="entr" presetSubtype="10" fill="hold" nodeType="afterEffect">
                                  <p:stCondLst>
                                    <p:cond delay="0"/>
                                  </p:stCondLst>
                                  <p:childTnLst>
                                    <p:set>
                                      <p:cBhvr>
                                        <p:cTn id="126" dur="1" fill="hold">
                                          <p:stCondLst>
                                            <p:cond delay="0"/>
                                          </p:stCondLst>
                                        </p:cTn>
                                        <p:tgtEl>
                                          <p:spTgt spid="390"/>
                                        </p:tgtEl>
                                        <p:attrNameLst>
                                          <p:attrName>style.visibility</p:attrName>
                                        </p:attrNameLst>
                                      </p:cBhvr>
                                      <p:to>
                                        <p:strVal val="visible"/>
                                      </p:to>
                                    </p:set>
                                    <p:animEffect transition="in" filter="randombar(horizontal)">
                                      <p:cBhvr>
                                        <p:cTn id="127" dur="100"/>
                                        <p:tgtEl>
                                          <p:spTgt spid="390"/>
                                        </p:tgtEl>
                                      </p:cBhvr>
                                    </p:animEffect>
                                  </p:childTnLst>
                                </p:cTn>
                              </p:par>
                            </p:childTnLst>
                          </p:cTn>
                        </p:par>
                        <p:par>
                          <p:cTn id="128" fill="hold">
                            <p:stCondLst>
                              <p:cond delay="1900"/>
                            </p:stCondLst>
                            <p:childTnLst>
                              <p:par>
                                <p:cTn id="129" presetID="14" presetClass="entr" presetSubtype="10" fill="hold" nodeType="afterEffect">
                                  <p:stCondLst>
                                    <p:cond delay="0"/>
                                  </p:stCondLst>
                                  <p:childTnLst>
                                    <p:set>
                                      <p:cBhvr>
                                        <p:cTn id="130" dur="1" fill="hold">
                                          <p:stCondLst>
                                            <p:cond delay="0"/>
                                          </p:stCondLst>
                                        </p:cTn>
                                        <p:tgtEl>
                                          <p:spTgt spid="426"/>
                                        </p:tgtEl>
                                        <p:attrNameLst>
                                          <p:attrName>style.visibility</p:attrName>
                                        </p:attrNameLst>
                                      </p:cBhvr>
                                      <p:to>
                                        <p:strVal val="visible"/>
                                      </p:to>
                                    </p:set>
                                    <p:animEffect transition="in" filter="randombar(horizontal)">
                                      <p:cBhvr>
                                        <p:cTn id="131" dur="100"/>
                                        <p:tgtEl>
                                          <p:spTgt spid="426"/>
                                        </p:tgtEl>
                                      </p:cBhvr>
                                    </p:animEffect>
                                  </p:childTnLst>
                                </p:cTn>
                              </p:par>
                            </p:childTnLst>
                          </p:cTn>
                        </p:par>
                        <p:par>
                          <p:cTn id="132" fill="hold">
                            <p:stCondLst>
                              <p:cond delay="2000"/>
                            </p:stCondLst>
                            <p:childTnLst>
                              <p:par>
                                <p:cTn id="133" presetID="14" presetClass="entr" presetSubtype="10" fill="hold" nodeType="afterEffect">
                                  <p:stCondLst>
                                    <p:cond delay="0"/>
                                  </p:stCondLst>
                                  <p:childTnLst>
                                    <p:set>
                                      <p:cBhvr>
                                        <p:cTn id="134" dur="1" fill="hold">
                                          <p:stCondLst>
                                            <p:cond delay="0"/>
                                          </p:stCondLst>
                                        </p:cTn>
                                        <p:tgtEl>
                                          <p:spTgt spid="444"/>
                                        </p:tgtEl>
                                        <p:attrNameLst>
                                          <p:attrName>style.visibility</p:attrName>
                                        </p:attrNameLst>
                                      </p:cBhvr>
                                      <p:to>
                                        <p:strVal val="visible"/>
                                      </p:to>
                                    </p:set>
                                    <p:animEffect transition="in" filter="randombar(horizontal)">
                                      <p:cBhvr>
                                        <p:cTn id="135" dur="100"/>
                                        <p:tgtEl>
                                          <p:spTgt spid="44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nodeType="clickEffect">
                                  <p:stCondLst>
                                    <p:cond delay="0"/>
                                  </p:stCondLst>
                                  <p:childTnLst>
                                    <p:set>
                                      <p:cBhvr>
                                        <p:cTn id="139" dur="1" fill="hold">
                                          <p:stCondLst>
                                            <p:cond delay="0"/>
                                          </p:stCondLst>
                                        </p:cTn>
                                        <p:tgtEl>
                                          <p:spTgt spid="340"/>
                                        </p:tgtEl>
                                        <p:attrNameLst>
                                          <p:attrName>style.visibility</p:attrName>
                                        </p:attrNameLst>
                                      </p:cBhvr>
                                      <p:to>
                                        <p:strVal val="visible"/>
                                      </p:to>
                                    </p:set>
                                    <p:animEffect transition="in" filter="wipe(right)">
                                      <p:cBhvr>
                                        <p:cTn id="140" dur="500"/>
                                        <p:tgtEl>
                                          <p:spTgt spid="340"/>
                                        </p:tgtEl>
                                      </p:cBhvr>
                                    </p:animEffect>
                                  </p:childTnLst>
                                </p:cTn>
                              </p:par>
                            </p:childTnLst>
                          </p:cTn>
                        </p:par>
                        <p:par>
                          <p:cTn id="141" fill="hold">
                            <p:stCondLst>
                              <p:cond delay="500"/>
                            </p:stCondLst>
                            <p:childTnLst>
                              <p:par>
                                <p:cTn id="142" presetID="10" presetClass="entr" presetSubtype="0" fill="hold" nodeType="afterEffect">
                                  <p:stCondLst>
                                    <p:cond delay="0"/>
                                  </p:stCondLst>
                                  <p:childTnLst>
                                    <p:set>
                                      <p:cBhvr>
                                        <p:cTn id="143" dur="1" fill="hold">
                                          <p:stCondLst>
                                            <p:cond delay="0"/>
                                          </p:stCondLst>
                                        </p:cTn>
                                        <p:tgtEl>
                                          <p:spTgt spid="326"/>
                                        </p:tgtEl>
                                        <p:attrNameLst>
                                          <p:attrName>style.visibility</p:attrName>
                                        </p:attrNameLst>
                                      </p:cBhvr>
                                      <p:to>
                                        <p:strVal val="visible"/>
                                      </p:to>
                                    </p:set>
                                    <p:animEffect transition="in" filter="fade">
                                      <p:cBhvr>
                                        <p:cTn id="144" dur="200"/>
                                        <p:tgtEl>
                                          <p:spTgt spid="326"/>
                                        </p:tgtEl>
                                      </p:cBhvr>
                                    </p:animEffect>
                                  </p:childTnLst>
                                </p:cTn>
                              </p:par>
                            </p:childTnLst>
                          </p:cTn>
                        </p:par>
                        <p:par>
                          <p:cTn id="145" fill="hold">
                            <p:stCondLst>
                              <p:cond delay="700"/>
                            </p:stCondLst>
                            <p:childTnLst>
                              <p:par>
                                <p:cTn id="146" presetID="10" presetClass="entr" presetSubtype="0" fill="hold" nodeType="afterEffect">
                                  <p:stCondLst>
                                    <p:cond delay="0"/>
                                  </p:stCondLst>
                                  <p:childTnLst>
                                    <p:set>
                                      <p:cBhvr>
                                        <p:cTn id="147" dur="1" fill="hold">
                                          <p:stCondLst>
                                            <p:cond delay="0"/>
                                          </p:stCondLst>
                                        </p:cTn>
                                        <p:tgtEl>
                                          <p:spTgt spid="576"/>
                                        </p:tgtEl>
                                        <p:attrNameLst>
                                          <p:attrName>style.visibility</p:attrName>
                                        </p:attrNameLst>
                                      </p:cBhvr>
                                      <p:to>
                                        <p:strVal val="visible"/>
                                      </p:to>
                                    </p:set>
                                    <p:animEffect transition="in" filter="fade">
                                      <p:cBhvr>
                                        <p:cTn id="148" dur="200"/>
                                        <p:tgtEl>
                                          <p:spTgt spid="576"/>
                                        </p:tgtEl>
                                      </p:cBhvr>
                                    </p:animEffect>
                                  </p:childTnLst>
                                </p:cTn>
                              </p:par>
                            </p:childTnLst>
                          </p:cTn>
                        </p:par>
                        <p:par>
                          <p:cTn id="149" fill="hold">
                            <p:stCondLst>
                              <p:cond delay="900"/>
                            </p:stCondLst>
                            <p:childTnLst>
                              <p:par>
                                <p:cTn id="150" presetID="10" presetClass="entr" presetSubtype="0" fill="hold" nodeType="after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fade">
                                      <p:cBhvr>
                                        <p:cTn id="152" dur="200"/>
                                        <p:tgtEl>
                                          <p:spTgt spid="81"/>
                                        </p:tgtEl>
                                      </p:cBhvr>
                                    </p:animEffect>
                                  </p:childTnLst>
                                </p:cTn>
                              </p:par>
                            </p:childTnLst>
                          </p:cTn>
                        </p:par>
                        <p:par>
                          <p:cTn id="153" fill="hold">
                            <p:stCondLst>
                              <p:cond delay="1100"/>
                            </p:stCondLst>
                            <p:childTnLst>
                              <p:par>
                                <p:cTn id="154" presetID="22" presetClass="entr" presetSubtype="1" fill="hold" nodeType="afterEffect">
                                  <p:stCondLst>
                                    <p:cond delay="0"/>
                                  </p:stCondLst>
                                  <p:childTnLst>
                                    <p:set>
                                      <p:cBhvr>
                                        <p:cTn id="155" dur="1" fill="hold">
                                          <p:stCondLst>
                                            <p:cond delay="0"/>
                                          </p:stCondLst>
                                        </p:cTn>
                                        <p:tgtEl>
                                          <p:spTgt spid="57"/>
                                        </p:tgtEl>
                                        <p:attrNameLst>
                                          <p:attrName>style.visibility</p:attrName>
                                        </p:attrNameLst>
                                      </p:cBhvr>
                                      <p:to>
                                        <p:strVal val="visible"/>
                                      </p:to>
                                    </p:set>
                                    <p:animEffect transition="in" filter="wipe(up)">
                                      <p:cBhvr>
                                        <p:cTn id="156" dur="200"/>
                                        <p:tgtEl>
                                          <p:spTgt spid="57"/>
                                        </p:tgtEl>
                                      </p:cBhvr>
                                    </p:animEffect>
                                  </p:childTnLst>
                                </p:cTn>
                              </p:par>
                            </p:childTnLst>
                          </p:cTn>
                        </p:par>
                        <p:par>
                          <p:cTn id="157" fill="hold">
                            <p:stCondLst>
                              <p:cond delay="1300"/>
                            </p:stCondLst>
                            <p:childTnLst>
                              <p:par>
                                <p:cTn id="158" presetID="10" presetClass="entr" presetSubtype="0" fill="hold" nodeType="after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fade">
                                      <p:cBhvr>
                                        <p:cTn id="160" dur="200"/>
                                        <p:tgtEl>
                                          <p:spTgt spid="55"/>
                                        </p:tgtEl>
                                      </p:cBhvr>
                                    </p:animEffect>
                                  </p:childTnLst>
                                </p:cTn>
                              </p:par>
                            </p:childTnLst>
                          </p:cTn>
                        </p:par>
                        <p:par>
                          <p:cTn id="161" fill="hold">
                            <p:stCondLst>
                              <p:cond delay="1500"/>
                            </p:stCondLst>
                            <p:childTnLst>
                              <p:par>
                                <p:cTn id="162" presetID="14" presetClass="entr" presetSubtype="10" fill="hold" grpId="0" nodeType="afterEffect">
                                  <p:stCondLst>
                                    <p:cond delay="0"/>
                                  </p:stCondLst>
                                  <p:childTnLst>
                                    <p:set>
                                      <p:cBhvr>
                                        <p:cTn id="163" dur="1" fill="hold">
                                          <p:stCondLst>
                                            <p:cond delay="0"/>
                                          </p:stCondLst>
                                        </p:cTn>
                                        <p:tgtEl>
                                          <p:spTgt spid="96"/>
                                        </p:tgtEl>
                                        <p:attrNameLst>
                                          <p:attrName>style.visibility</p:attrName>
                                        </p:attrNameLst>
                                      </p:cBhvr>
                                      <p:to>
                                        <p:strVal val="visible"/>
                                      </p:to>
                                    </p:set>
                                    <p:animEffect transition="in" filter="randombar(horizontal)">
                                      <p:cBhvr>
                                        <p:cTn id="164" dur="200"/>
                                        <p:tgtEl>
                                          <p:spTgt spid="96"/>
                                        </p:tgtEl>
                                      </p:cBhvr>
                                    </p:animEffect>
                                  </p:childTnLst>
                                </p:cTn>
                              </p:par>
                              <p:par>
                                <p:cTn id="165" presetID="10" presetClass="entr" presetSubtype="0" fill="hold" nodeType="withEffect">
                                  <p:stCondLst>
                                    <p:cond delay="0"/>
                                  </p:stCondLst>
                                  <p:childTnLst>
                                    <p:set>
                                      <p:cBhvr>
                                        <p:cTn id="166" dur="1" fill="hold">
                                          <p:stCondLst>
                                            <p:cond delay="0"/>
                                          </p:stCondLst>
                                        </p:cTn>
                                        <p:tgtEl>
                                          <p:spTgt spid="97"/>
                                        </p:tgtEl>
                                        <p:attrNameLst>
                                          <p:attrName>style.visibility</p:attrName>
                                        </p:attrNameLst>
                                      </p:cBhvr>
                                      <p:to>
                                        <p:strVal val="visible"/>
                                      </p:to>
                                    </p:set>
                                    <p:animEffect transition="in" filter="fade">
                                      <p:cBhvr>
                                        <p:cTn id="167" dur="200"/>
                                        <p:tgtEl>
                                          <p:spTgt spid="97"/>
                                        </p:tgtEl>
                                      </p:cBhvr>
                                    </p:animEffect>
                                  </p:childTnLst>
                                </p:cTn>
                              </p:par>
                            </p:childTnLst>
                          </p:cTn>
                        </p:par>
                        <p:par>
                          <p:cTn id="168" fill="hold">
                            <p:stCondLst>
                              <p:cond delay="1700"/>
                            </p:stCondLst>
                            <p:childTnLst>
                              <p:par>
                                <p:cTn id="169" presetID="10" presetClass="entr" presetSubtype="0" fill="hold" nodeType="after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fade">
                                      <p:cBhvr>
                                        <p:cTn id="171" dur="200"/>
                                        <p:tgtEl>
                                          <p:spTgt spid="98"/>
                                        </p:tgtEl>
                                      </p:cBhvr>
                                    </p:animEffect>
                                  </p:childTnLst>
                                </p:cTn>
                              </p:par>
                            </p:childTnLst>
                          </p:cTn>
                        </p:par>
                        <p:par>
                          <p:cTn id="172" fill="hold">
                            <p:stCondLst>
                              <p:cond delay="1900"/>
                            </p:stCondLst>
                            <p:childTnLst>
                              <p:par>
                                <p:cTn id="173" presetID="14" presetClass="entr" presetSubtype="10" fill="hold" nodeType="afterEffect">
                                  <p:stCondLst>
                                    <p:cond delay="0"/>
                                  </p:stCondLst>
                                  <p:childTnLst>
                                    <p:set>
                                      <p:cBhvr>
                                        <p:cTn id="174" dur="1" fill="hold">
                                          <p:stCondLst>
                                            <p:cond delay="0"/>
                                          </p:stCondLst>
                                        </p:cTn>
                                        <p:tgtEl>
                                          <p:spTgt spid="484"/>
                                        </p:tgtEl>
                                        <p:attrNameLst>
                                          <p:attrName>style.visibility</p:attrName>
                                        </p:attrNameLst>
                                      </p:cBhvr>
                                      <p:to>
                                        <p:strVal val="visible"/>
                                      </p:to>
                                    </p:set>
                                    <p:animEffect transition="in" filter="randombar(horizontal)">
                                      <p:cBhvr>
                                        <p:cTn id="175" dur="200"/>
                                        <p:tgtEl>
                                          <p:spTgt spid="484"/>
                                        </p:tgtEl>
                                      </p:cBhvr>
                                    </p:animEffect>
                                  </p:childTnLst>
                                </p:cTn>
                              </p:par>
                              <p:par>
                                <p:cTn id="176" presetID="14" presetClass="entr" presetSubtype="10" fill="hold" nodeType="withEffect">
                                  <p:stCondLst>
                                    <p:cond delay="300"/>
                                  </p:stCondLst>
                                  <p:childTnLst>
                                    <p:set>
                                      <p:cBhvr>
                                        <p:cTn id="177" dur="1" fill="hold">
                                          <p:stCondLst>
                                            <p:cond delay="0"/>
                                          </p:stCondLst>
                                        </p:cTn>
                                        <p:tgtEl>
                                          <p:spTgt spid="520"/>
                                        </p:tgtEl>
                                        <p:attrNameLst>
                                          <p:attrName>style.visibility</p:attrName>
                                        </p:attrNameLst>
                                      </p:cBhvr>
                                      <p:to>
                                        <p:strVal val="visible"/>
                                      </p:to>
                                    </p:set>
                                    <p:animEffect transition="in" filter="randombar(horizontal)">
                                      <p:cBhvr>
                                        <p:cTn id="178" dur="200"/>
                                        <p:tgtEl>
                                          <p:spTgt spid="520"/>
                                        </p:tgtEl>
                                      </p:cBhvr>
                                    </p:animEffect>
                                  </p:childTnLst>
                                </p:cTn>
                              </p:par>
                              <p:par>
                                <p:cTn id="179" presetID="14" presetClass="entr" presetSubtype="10" fill="hold" nodeType="withEffect">
                                  <p:stCondLst>
                                    <p:cond delay="500"/>
                                  </p:stCondLst>
                                  <p:childTnLst>
                                    <p:set>
                                      <p:cBhvr>
                                        <p:cTn id="180" dur="1" fill="hold">
                                          <p:stCondLst>
                                            <p:cond delay="0"/>
                                          </p:stCondLst>
                                        </p:cTn>
                                        <p:tgtEl>
                                          <p:spTgt spid="466"/>
                                        </p:tgtEl>
                                        <p:attrNameLst>
                                          <p:attrName>style.visibility</p:attrName>
                                        </p:attrNameLst>
                                      </p:cBhvr>
                                      <p:to>
                                        <p:strVal val="visible"/>
                                      </p:to>
                                    </p:set>
                                    <p:animEffect transition="in" filter="randombar(horizontal)">
                                      <p:cBhvr>
                                        <p:cTn id="181" dur="200"/>
                                        <p:tgtEl>
                                          <p:spTgt spid="466"/>
                                        </p:tgtEl>
                                      </p:cBhvr>
                                    </p:animEffect>
                                  </p:childTnLst>
                                </p:cTn>
                              </p:par>
                              <p:par>
                                <p:cTn id="182" presetID="14" presetClass="entr" presetSubtype="10" fill="hold" nodeType="withEffect">
                                  <p:stCondLst>
                                    <p:cond delay="500"/>
                                  </p:stCondLst>
                                  <p:childTnLst>
                                    <p:set>
                                      <p:cBhvr>
                                        <p:cTn id="183" dur="1" fill="hold">
                                          <p:stCondLst>
                                            <p:cond delay="0"/>
                                          </p:stCondLst>
                                        </p:cTn>
                                        <p:tgtEl>
                                          <p:spTgt spid="502"/>
                                        </p:tgtEl>
                                        <p:attrNameLst>
                                          <p:attrName>style.visibility</p:attrName>
                                        </p:attrNameLst>
                                      </p:cBhvr>
                                      <p:to>
                                        <p:strVal val="visible"/>
                                      </p:to>
                                    </p:set>
                                    <p:animEffect transition="in" filter="randombar(horizontal)">
                                      <p:cBhvr>
                                        <p:cTn id="184" dur="200"/>
                                        <p:tgtEl>
                                          <p:spTgt spid="502"/>
                                        </p:tgtEl>
                                      </p:cBhvr>
                                    </p:animEffect>
                                  </p:childTnLst>
                                </p:cTn>
                              </p:par>
                              <p:par>
                                <p:cTn id="185" presetID="14" presetClass="entr" presetSubtype="10" fill="hold" nodeType="withEffect">
                                  <p:stCondLst>
                                    <p:cond delay="900"/>
                                  </p:stCondLst>
                                  <p:childTnLst>
                                    <p:set>
                                      <p:cBhvr>
                                        <p:cTn id="186" dur="1" fill="hold">
                                          <p:stCondLst>
                                            <p:cond delay="0"/>
                                          </p:stCondLst>
                                        </p:cTn>
                                        <p:tgtEl>
                                          <p:spTgt spid="538"/>
                                        </p:tgtEl>
                                        <p:attrNameLst>
                                          <p:attrName>style.visibility</p:attrName>
                                        </p:attrNameLst>
                                      </p:cBhvr>
                                      <p:to>
                                        <p:strVal val="visible"/>
                                      </p:to>
                                    </p:set>
                                    <p:animEffect transition="in" filter="randombar(horizontal)">
                                      <p:cBhvr>
                                        <p:cTn id="187" dur="200"/>
                                        <p:tgtEl>
                                          <p:spTgt spid="538"/>
                                        </p:tgtEl>
                                      </p:cBhvr>
                                    </p:animEffect>
                                  </p:childTnLst>
                                </p:cTn>
                              </p:par>
                              <p:par>
                                <p:cTn id="188" presetID="14" presetClass="entr" presetSubtype="10" fill="hold" nodeType="withEffect">
                                  <p:stCondLst>
                                    <p:cond delay="1300"/>
                                  </p:stCondLst>
                                  <p:childTnLst>
                                    <p:set>
                                      <p:cBhvr>
                                        <p:cTn id="189" dur="1" fill="hold">
                                          <p:stCondLst>
                                            <p:cond delay="0"/>
                                          </p:stCondLst>
                                        </p:cTn>
                                        <p:tgtEl>
                                          <p:spTgt spid="556"/>
                                        </p:tgtEl>
                                        <p:attrNameLst>
                                          <p:attrName>style.visibility</p:attrName>
                                        </p:attrNameLst>
                                      </p:cBhvr>
                                      <p:to>
                                        <p:strVal val="visible"/>
                                      </p:to>
                                    </p:set>
                                    <p:animEffect transition="in" filter="randombar(horizontal)">
                                      <p:cBhvr>
                                        <p:cTn id="190" dur="200"/>
                                        <p:tgtEl>
                                          <p:spTgt spid="556"/>
                                        </p:tgtEl>
                                      </p:cBhvr>
                                    </p:animEffect>
                                  </p:childTnLst>
                                </p:cTn>
                              </p:par>
                            </p:childTnLst>
                          </p:cTn>
                        </p:par>
                      </p:childTnLst>
                    </p:cTn>
                  </p:par>
                  <p:par>
                    <p:cTn id="191" fill="hold">
                      <p:stCondLst>
                        <p:cond delay="indefinite"/>
                      </p:stCondLst>
                      <p:childTnLst>
                        <p:par>
                          <p:cTn id="192" fill="hold">
                            <p:stCondLst>
                              <p:cond delay="0"/>
                            </p:stCondLst>
                            <p:childTnLst>
                              <p:par>
                                <p:cTn id="193" presetID="14" presetClass="entr" presetSubtype="10" fill="hold" nodeType="clickEffect">
                                  <p:stCondLst>
                                    <p:cond delay="0"/>
                                  </p:stCondLst>
                                  <p:childTnLst>
                                    <p:set>
                                      <p:cBhvr>
                                        <p:cTn id="194" dur="1" fill="hold">
                                          <p:stCondLst>
                                            <p:cond delay="0"/>
                                          </p:stCondLst>
                                        </p:cTn>
                                        <p:tgtEl>
                                          <p:spTgt spid="6"/>
                                        </p:tgtEl>
                                        <p:attrNameLst>
                                          <p:attrName>style.visibility</p:attrName>
                                        </p:attrNameLst>
                                      </p:cBhvr>
                                      <p:to>
                                        <p:strVal val="visible"/>
                                      </p:to>
                                    </p:set>
                                    <p:animEffect transition="in" filter="randombar(horizontal)">
                                      <p:cBhvr>
                                        <p:cTn id="195" dur="500"/>
                                        <p:tgtEl>
                                          <p:spTgt spid="6"/>
                                        </p:tgtEl>
                                      </p:cBhvr>
                                    </p:animEffect>
                                  </p:childTnLst>
                                </p:cTn>
                              </p:par>
                            </p:childTnLst>
                          </p:cTn>
                        </p:par>
                        <p:par>
                          <p:cTn id="196" fill="hold">
                            <p:stCondLst>
                              <p:cond delay="500"/>
                            </p:stCondLst>
                            <p:childTnLst>
                              <p:par>
                                <p:cTn id="197" presetID="22" presetClass="entr" presetSubtype="8" fill="hold" nodeType="afterEffect">
                                  <p:stCondLst>
                                    <p:cond delay="0"/>
                                  </p:stCondLst>
                                  <p:childTnLst>
                                    <p:set>
                                      <p:cBhvr>
                                        <p:cTn id="198" dur="1" fill="hold">
                                          <p:stCondLst>
                                            <p:cond delay="0"/>
                                          </p:stCondLst>
                                        </p:cTn>
                                        <p:tgtEl>
                                          <p:spTgt spid="308"/>
                                        </p:tgtEl>
                                        <p:attrNameLst>
                                          <p:attrName>style.visibility</p:attrName>
                                        </p:attrNameLst>
                                      </p:cBhvr>
                                      <p:to>
                                        <p:strVal val="visible"/>
                                      </p:to>
                                    </p:set>
                                    <p:animEffect transition="in" filter="wipe(left)">
                                      <p:cBhvr>
                                        <p:cTn id="199" dur="1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96" grpId="0" animBg="1"/>
      <p:bldP spid="323" grpId="0" animBg="1"/>
      <p:bldP spid="325" grpId="0" animBg="1"/>
      <p:bldP spid="345" grpId="0" animBg="1"/>
      <p:bldP spid="345" grpId="1" animBg="1"/>
      <p:bldP spid="346" grpId="0" animBg="1"/>
      <p:bldP spid="346" grpId="1" animBg="1"/>
      <p:bldP spid="347" grpId="0" animBg="1"/>
      <p:bldP spid="347" grpId="1" animBg="1"/>
      <p:bldP spid="348" grpId="0" animBg="1"/>
      <p:bldP spid="348" grpId="1" animBg="1"/>
      <p:bldP spid="349" grpId="0" animBg="1"/>
      <p:bldP spid="34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00" kern="0" dirty="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00" kern="0" dirty="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ext uri="{D42A27DB-BD31-4B8C-83A1-F6EECF244321}">
                <p14:modId xmlns:p14="http://schemas.microsoft.com/office/powerpoint/2010/main" val="872148294"/>
              </p:ext>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ext uri="{D42A27DB-BD31-4B8C-83A1-F6EECF244321}">
                <p14:modId xmlns:p14="http://schemas.microsoft.com/office/powerpoint/2010/main" val="1301533083"/>
              </p:ext>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87" kern="0" dirty="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dirty="0">
                <a:solidFill>
                  <a:srgbClr val="353535"/>
                </a:solidFill>
                <a:latin typeface="Calibri"/>
              </a:rPr>
              <a:t>quotes:1</a:t>
            </a:r>
          </a:p>
          <a:p>
            <a:pPr lvl="0" algn="ctr" defTabSz="1218966">
              <a:defRPr/>
            </a:pPr>
            <a:r>
              <a:rPr lang="en-US" sz="687" kern="0" dirty="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dirty="0">
                <a:solidFill>
                  <a:srgbClr val="FFFFFF"/>
                </a:solidFill>
                <a:latin typeface="Calibri"/>
              </a:rPr>
              <a:t>web:1</a:t>
            </a:r>
          </a:p>
          <a:p>
            <a:pPr algn="ctr" defTabSz="1218966">
              <a:defRPr/>
            </a:pPr>
            <a:r>
              <a:rPr lang="en-US" sz="687" kern="0" dirty="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0" name="Bent Arrow 14"/>
          <p:cNvSpPr/>
          <p:nvPr/>
        </p:nvSpPr>
        <p:spPr>
          <a:xfrm rot="10800000">
            <a:off x="2784128" y="3058081"/>
            <a:ext cx="5730335" cy="3060342"/>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 name="Rectangle 1">
            <a:extLst>
              <a:ext uri="{FF2B5EF4-FFF2-40B4-BE49-F238E27FC236}">
                <a16:creationId xmlns:a16="http://schemas.microsoft.com/office/drawing/2014/main" id="{611F54CB-C1BD-47E3-AA78-526B565E1CA6}"/>
              </a:ext>
            </a:extLst>
          </p:cNvPr>
          <p:cNvSpPr/>
          <p:nvPr/>
        </p:nvSpPr>
        <p:spPr bwMode="auto">
          <a:xfrm>
            <a:off x="2631633" y="5547784"/>
            <a:ext cx="2309953" cy="577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sp>
        <p:nvSpPr>
          <p:cNvPr id="120" name="Right Arrow 5"/>
          <p:cNvSpPr/>
          <p:nvPr/>
        </p:nvSpPr>
        <p:spPr>
          <a:xfrm>
            <a:off x="1139673" y="1956910"/>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cxnSp>
        <p:nvCxnSpPr>
          <p:cNvPr id="122" name="Straight Arrow Connector 121"/>
          <p:cNvCxnSpPr>
            <a:cxnSpLocks/>
          </p:cNvCxnSpPr>
          <p:nvPr/>
        </p:nvCxnSpPr>
        <p:spPr>
          <a:xfrm>
            <a:off x="3228191" y="3046972"/>
            <a:ext cx="699418" cy="529428"/>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896612" y="1935382"/>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298045" y="3549515"/>
            <a:ext cx="1875931"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7" name="Right Arrow 5"/>
          <p:cNvSpPr/>
          <p:nvPr/>
        </p:nvSpPr>
        <p:spPr>
          <a:xfrm>
            <a:off x="5435751" y="1924812"/>
            <a:ext cx="2000393"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845750" y="4618533"/>
            <a:ext cx="2185149" cy="607633"/>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2584"/>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313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261733" y="3068454"/>
            <a:ext cx="1143891" cy="561096"/>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sp>
        <p:nvSpPr>
          <p:cNvPr id="14" name="TextBox 13">
            <a:extLst>
              <a:ext uri="{FF2B5EF4-FFF2-40B4-BE49-F238E27FC236}">
                <a16:creationId xmlns:a16="http://schemas.microsoft.com/office/drawing/2014/main" id="{0C24CDF7-E1B5-4889-AB49-B6D4D52C8BEA}"/>
              </a:ext>
            </a:extLst>
          </p:cNvPr>
          <p:cNvSpPr txBox="1"/>
          <p:nvPr/>
        </p:nvSpPr>
        <p:spPr>
          <a:xfrm>
            <a:off x="0" y="1627524"/>
            <a:ext cx="2698601" cy="1812955"/>
          </a:xfrm>
          <a:prstGeom prst="rect">
            <a:avLst/>
          </a:prstGeom>
          <a:noFill/>
        </p:spPr>
        <p:txBody>
          <a:bodyPr wrap="square" lIns="182828" tIns="146263" rIns="182828" bIns="146263" rtlCol="0">
            <a:spAutoFit/>
          </a:bodyPr>
          <a:lstStyle/>
          <a:p>
            <a:pPr>
              <a:lnSpc>
                <a:spcPct val="90000"/>
              </a:lnSpc>
              <a:spcAft>
                <a:spcPts val="600"/>
              </a:spcAft>
            </a:pPr>
            <a:r>
              <a:rPr lang="en-US" sz="2400" dirty="0">
                <a:gradFill>
                  <a:gsLst>
                    <a:gs pos="2917">
                      <a:schemeClr val="tx1"/>
                    </a:gs>
                    <a:gs pos="30000">
                      <a:schemeClr val="tx1"/>
                    </a:gs>
                  </a:gsLst>
                  <a:lin ang="5400000" scaled="0"/>
                </a:gradFill>
              </a:rPr>
              <a:t>OS &amp; Framework Patching</a:t>
            </a:r>
          </a:p>
          <a:p>
            <a:pPr>
              <a:lnSpc>
                <a:spcPct val="90000"/>
              </a:lnSpc>
              <a:spcAft>
                <a:spcPts val="600"/>
              </a:spcAft>
            </a:pPr>
            <a:r>
              <a:rPr lang="en-US" dirty="0">
                <a:gradFill>
                  <a:gsLst>
                    <a:gs pos="2917">
                      <a:schemeClr val="tx1"/>
                    </a:gs>
                    <a:gs pos="30000">
                      <a:schemeClr val="tx1"/>
                    </a:gs>
                  </a:gsLst>
                  <a:lin ang="5400000" scaled="0"/>
                </a:gradFill>
              </a:rPr>
              <a:t>What happens when developers stop making code changes?</a:t>
            </a:r>
          </a:p>
        </p:txBody>
      </p:sp>
      <p:grpSp>
        <p:nvGrpSpPr>
          <p:cNvPr id="3" name="Group 2">
            <a:extLst>
              <a:ext uri="{FF2B5EF4-FFF2-40B4-BE49-F238E27FC236}">
                <a16:creationId xmlns:a16="http://schemas.microsoft.com/office/drawing/2014/main" id="{C1B3A94F-4034-4267-A937-2BD8ECEEE664}"/>
              </a:ext>
            </a:extLst>
          </p:cNvPr>
          <p:cNvGrpSpPr/>
          <p:nvPr/>
        </p:nvGrpSpPr>
        <p:grpSpPr>
          <a:xfrm>
            <a:off x="9290512" y="1833688"/>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032"/>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6" name="Picture 4">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290566BE-5D27-4584-80C1-7811591EF99C}"/>
              </a:ext>
            </a:extLst>
          </p:cNvPr>
          <p:cNvGrpSpPr/>
          <p:nvPr/>
        </p:nvGrpSpPr>
        <p:grpSpPr>
          <a:xfrm>
            <a:off x="9290512" y="4311480"/>
            <a:ext cx="2512442" cy="608928"/>
            <a:chOff x="12042417" y="3769446"/>
            <a:chExt cx="2512442" cy="608928"/>
          </a:xfrm>
        </p:grpSpPr>
        <p:sp>
          <p:nvSpPr>
            <p:cNvPr id="100" name="Rectangle 99">
              <a:extLst>
                <a:ext uri="{FF2B5EF4-FFF2-40B4-BE49-F238E27FC236}">
                  <a16:creationId xmlns:a16="http://schemas.microsoft.com/office/drawing/2014/main" id="{4AB14047-7AF2-4116-B150-AF13394D7C34}"/>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01" name="Picture 4">
              <a:extLst>
                <a:ext uri="{FF2B5EF4-FFF2-40B4-BE49-F238E27FC236}">
                  <a16:creationId xmlns:a16="http://schemas.microsoft.com/office/drawing/2014/main" id="{5DA3389D-DDA4-403F-A39C-65721AD689E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8EDE16EE-420A-45E5-A7BF-0FB332AEDC74}"/>
              </a:ext>
            </a:extLst>
          </p:cNvPr>
          <p:cNvGrpSpPr/>
          <p:nvPr/>
        </p:nvGrpSpPr>
        <p:grpSpPr>
          <a:xfrm>
            <a:off x="9290512" y="4930927"/>
            <a:ext cx="2512442" cy="608928"/>
            <a:chOff x="12042417" y="3769446"/>
            <a:chExt cx="2512442" cy="608928"/>
          </a:xfrm>
        </p:grpSpPr>
        <p:sp>
          <p:nvSpPr>
            <p:cNvPr id="103" name="Rectangle 102">
              <a:extLst>
                <a:ext uri="{FF2B5EF4-FFF2-40B4-BE49-F238E27FC236}">
                  <a16:creationId xmlns:a16="http://schemas.microsoft.com/office/drawing/2014/main" id="{C7D1E959-0EB9-44CB-82A2-71EA876D57A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04" name="Picture 4">
              <a:extLst>
                <a:ext uri="{FF2B5EF4-FFF2-40B4-BE49-F238E27FC236}">
                  <a16:creationId xmlns:a16="http://schemas.microsoft.com/office/drawing/2014/main" id="{36D58339-1233-4365-88D1-186619D69C3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Multiplication Sign 96">
            <a:extLst>
              <a:ext uri="{FF2B5EF4-FFF2-40B4-BE49-F238E27FC236}">
                <a16:creationId xmlns:a16="http://schemas.microsoft.com/office/drawing/2014/main" id="{66B2417F-7313-46F5-992B-657AFC71E0C4}"/>
              </a:ext>
            </a:extLst>
          </p:cNvPr>
          <p:cNvSpPr/>
          <p:nvPr/>
        </p:nvSpPr>
        <p:spPr bwMode="auto">
          <a:xfrm>
            <a:off x="8936885" y="4531936"/>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Multiplication Sign 97">
            <a:extLst>
              <a:ext uri="{FF2B5EF4-FFF2-40B4-BE49-F238E27FC236}">
                <a16:creationId xmlns:a16="http://schemas.microsoft.com/office/drawing/2014/main" id="{5266A6DD-89C3-4298-95FA-061425312933}"/>
              </a:ext>
            </a:extLst>
          </p:cNvPr>
          <p:cNvSpPr/>
          <p:nvPr/>
        </p:nvSpPr>
        <p:spPr bwMode="auto">
          <a:xfrm>
            <a:off x="8936885" y="2750599"/>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Multiplication Sign 104">
            <a:extLst>
              <a:ext uri="{FF2B5EF4-FFF2-40B4-BE49-F238E27FC236}">
                <a16:creationId xmlns:a16="http://schemas.microsoft.com/office/drawing/2014/main" id="{56C6888A-4419-4E02-B0BF-FC09EDA0A556}"/>
              </a:ext>
            </a:extLst>
          </p:cNvPr>
          <p:cNvSpPr/>
          <p:nvPr/>
        </p:nvSpPr>
        <p:spPr bwMode="auto">
          <a:xfrm>
            <a:off x="8936885" y="3924946"/>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Multiplication Sign 105">
            <a:extLst>
              <a:ext uri="{FF2B5EF4-FFF2-40B4-BE49-F238E27FC236}">
                <a16:creationId xmlns:a16="http://schemas.microsoft.com/office/drawing/2014/main" id="{1C7FEC5C-7333-407A-8DEC-E2FDD38EFEE0}"/>
              </a:ext>
            </a:extLst>
          </p:cNvPr>
          <p:cNvSpPr/>
          <p:nvPr/>
        </p:nvSpPr>
        <p:spPr bwMode="auto">
          <a:xfrm>
            <a:off x="8936885" y="1510041"/>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Multiplication Sign 106">
            <a:extLst>
              <a:ext uri="{FF2B5EF4-FFF2-40B4-BE49-F238E27FC236}">
                <a16:creationId xmlns:a16="http://schemas.microsoft.com/office/drawing/2014/main" id="{2001B25F-D8E4-496D-A147-D591AB1B28AE}"/>
              </a:ext>
            </a:extLst>
          </p:cNvPr>
          <p:cNvSpPr/>
          <p:nvPr/>
        </p:nvSpPr>
        <p:spPr bwMode="auto">
          <a:xfrm>
            <a:off x="8936885" y="3296254"/>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Multiplication Sign 107">
            <a:extLst>
              <a:ext uri="{FF2B5EF4-FFF2-40B4-BE49-F238E27FC236}">
                <a16:creationId xmlns:a16="http://schemas.microsoft.com/office/drawing/2014/main" id="{3C10BE1E-DB7A-4F3B-BCD1-6225A084A46E}"/>
              </a:ext>
            </a:extLst>
          </p:cNvPr>
          <p:cNvSpPr/>
          <p:nvPr/>
        </p:nvSpPr>
        <p:spPr bwMode="auto">
          <a:xfrm>
            <a:off x="8936885" y="5079472"/>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Multiplication Sign 108">
            <a:extLst>
              <a:ext uri="{FF2B5EF4-FFF2-40B4-BE49-F238E27FC236}">
                <a16:creationId xmlns:a16="http://schemas.microsoft.com/office/drawing/2014/main" id="{B1ECCA1F-2ED9-4BBF-9083-51A530A45FC2}"/>
              </a:ext>
            </a:extLst>
          </p:cNvPr>
          <p:cNvSpPr/>
          <p:nvPr/>
        </p:nvSpPr>
        <p:spPr bwMode="auto">
          <a:xfrm>
            <a:off x="8936885" y="2098538"/>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74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
                                        </p:tgtEl>
                                        <p:attrNameLst>
                                          <p:attrName>style.visibility</p:attrName>
                                        </p:attrNameLst>
                                      </p:cBhvr>
                                      <p:to>
                                        <p:strVal val="visible"/>
                                      </p:to>
                                    </p:set>
                                    <p:animEffect transition="in" filter="fade">
                                      <p:cBhvr>
                                        <p:cTn id="31" dur="500"/>
                                        <p:tgtEl>
                                          <p:spTgt spid="2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16" presetClass="entr" presetSubtype="42" fill="hold" nodeType="after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barn(outHorizontal)">
                                      <p:cBhvr>
                                        <p:cTn id="46" dur="500"/>
                                        <p:tgtEl>
                                          <p:spTgt spid="1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8"/>
                                        </p:tgtEl>
                                        <p:attrNameLst>
                                          <p:attrName>style.visibility</p:attrName>
                                        </p:attrNameLst>
                                      </p:cBhvr>
                                      <p:to>
                                        <p:strVal val="visible"/>
                                      </p:to>
                                    </p:set>
                                    <p:animEffect transition="in" filter="fade">
                                      <p:cBhvr>
                                        <p:cTn id="51" dur="500"/>
                                        <p:tgtEl>
                                          <p:spTgt spid="21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 calcmode="lin" valueType="num">
                                      <p:cBhvr additive="base">
                                        <p:cTn id="54" dur="900"/>
                                        <p:tgtEl>
                                          <p:spTgt spid="129"/>
                                        </p:tgtEl>
                                        <p:attrNameLst>
                                          <p:attrName>ppt_x</p:attrName>
                                        </p:attrNameLst>
                                      </p:cBhvr>
                                      <p:tavLst>
                                        <p:tav tm="0">
                                          <p:val>
                                            <p:strVal val="#ppt_x-#ppt_w*1.125000"/>
                                          </p:val>
                                        </p:tav>
                                        <p:tav tm="100000">
                                          <p:val>
                                            <p:strVal val="#ppt_x"/>
                                          </p:val>
                                        </p:tav>
                                      </p:tavLst>
                                    </p:anim>
                                    <p:animEffect transition="in" filter="wipe(right)">
                                      <p:cBhvr>
                                        <p:cTn id="55" dur="900"/>
                                        <p:tgtEl>
                                          <p:spTgt spid="12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57"/>
                                        </p:tgtEl>
                                        <p:attrNameLst>
                                          <p:attrName>style.visibility</p:attrName>
                                        </p:attrNameLst>
                                      </p:cBhvr>
                                      <p:to>
                                        <p:strVal val="visible"/>
                                      </p:to>
                                    </p:set>
                                    <p:anim calcmode="lin" valueType="num">
                                      <p:cBhvr additive="base">
                                        <p:cTn id="60" dur="700"/>
                                        <p:tgtEl>
                                          <p:spTgt spid="157"/>
                                        </p:tgtEl>
                                        <p:attrNameLst>
                                          <p:attrName>ppt_x</p:attrName>
                                        </p:attrNameLst>
                                      </p:cBhvr>
                                      <p:tavLst>
                                        <p:tav tm="0">
                                          <p:val>
                                            <p:strVal val="#ppt_x-#ppt_w*1.125000"/>
                                          </p:val>
                                        </p:tav>
                                        <p:tav tm="100000">
                                          <p:val>
                                            <p:strVal val="#ppt_x"/>
                                          </p:val>
                                        </p:tav>
                                      </p:tavLst>
                                    </p:anim>
                                    <p:animEffect transition="in" filter="wipe(right)">
                                      <p:cBhvr>
                                        <p:cTn id="61" dur="700"/>
                                        <p:tgtEl>
                                          <p:spTgt spid="157"/>
                                        </p:tgtEl>
                                      </p:cBhvr>
                                    </p:animEffect>
                                  </p:childTnLst>
                                </p:cTn>
                              </p:par>
                              <p:par>
                                <p:cTn id="62" presetID="10" presetClass="entr" presetSubtype="0" fill="hold"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fade">
                                      <p:cBhvr>
                                        <p:cTn id="64" dur="500"/>
                                        <p:tgtEl>
                                          <p:spTgt spid="166"/>
                                        </p:tgtEl>
                                      </p:cBhvr>
                                    </p:animEffect>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24"/>
                                        </p:tgtEl>
                                        <p:attrNameLst>
                                          <p:attrName>style.visibility</p:attrName>
                                        </p:attrNameLst>
                                      </p:cBhvr>
                                      <p:to>
                                        <p:strVal val="visible"/>
                                      </p:to>
                                    </p:set>
                                    <p:animEffect transition="in" filter="wipe(left)">
                                      <p:cBhvr>
                                        <p:cTn id="68" dur="500"/>
                                        <p:tgtEl>
                                          <p:spTgt spid="224"/>
                                        </p:tgtEl>
                                      </p:cBhvr>
                                    </p:animEffect>
                                  </p:childTnLst>
                                </p:cTn>
                              </p:par>
                            </p:childTnLst>
                          </p:cTn>
                        </p:par>
                        <p:par>
                          <p:cTn id="69" fill="hold">
                            <p:stCondLst>
                              <p:cond delay="1200"/>
                            </p:stCondLst>
                            <p:childTnLst>
                              <p:par>
                                <p:cTn id="70" presetID="22" presetClass="entr" presetSubtype="8" fill="hold" grpId="0" nodeType="after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par>
                          <p:cTn id="73" fill="hold">
                            <p:stCondLst>
                              <p:cond delay="1700"/>
                            </p:stCondLst>
                            <p:childTnLst>
                              <p:par>
                                <p:cTn id="74" presetID="22" presetClass="entr" presetSubtype="8" fill="hold" nodeType="afterEffect">
                                  <p:stCondLst>
                                    <p:cond delay="0"/>
                                  </p:stCondLst>
                                  <p:childTnLst>
                                    <p:set>
                                      <p:cBhvr>
                                        <p:cTn id="75" dur="1" fill="hold">
                                          <p:stCondLst>
                                            <p:cond delay="0"/>
                                          </p:stCondLst>
                                        </p:cTn>
                                        <p:tgtEl>
                                          <p:spTgt spid="181"/>
                                        </p:tgtEl>
                                        <p:attrNameLst>
                                          <p:attrName>style.visibility</p:attrName>
                                        </p:attrNameLst>
                                      </p:cBhvr>
                                      <p:to>
                                        <p:strVal val="visible"/>
                                      </p:to>
                                    </p:set>
                                    <p:animEffect transition="in" filter="wipe(left)">
                                      <p:cBhvr>
                                        <p:cTn id="76" dur="500"/>
                                        <p:tgtEl>
                                          <p:spTgt spid="18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84"/>
                                        </p:tgtEl>
                                        <p:attrNameLst>
                                          <p:attrName>style.visibility</p:attrName>
                                        </p:attrNameLst>
                                      </p:cBhvr>
                                      <p:to>
                                        <p:strVal val="visible"/>
                                      </p:to>
                                    </p:set>
                                    <p:animEffect transition="in" filter="wipe(left)">
                                      <p:cBhvr>
                                        <p:cTn id="89" dur="500"/>
                                        <p:tgtEl>
                                          <p:spTgt spid="184"/>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500"/>
                                        <p:tgtEl>
                                          <p:spTgt spid="5"/>
                                        </p:tgtEl>
                                      </p:cBhvr>
                                    </p:animEffect>
                                  </p:childTnLst>
                                </p:cTn>
                              </p:par>
                            </p:childTnLst>
                          </p:cTn>
                        </p:par>
                        <p:par>
                          <p:cTn id="94" fill="hold">
                            <p:stCondLst>
                              <p:cond delay="20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2500"/>
                            </p:stCondLst>
                            <p:childTnLst>
                              <p:par>
                                <p:cTn id="99" presetID="22" presetClass="entr" presetSubtype="8" fill="hold" nodeType="after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wipe(left)">
                                      <p:cBhvr>
                                        <p:cTn id="101" dur="500"/>
                                        <p:tgtEl>
                                          <p:spTgt spid="10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500"/>
                            </p:stCondLst>
                            <p:childTnLst>
                              <p:par>
                                <p:cTn id="108" presetID="21" presetClass="entr" presetSubtype="1"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heel(1)">
                                      <p:cBhvr>
                                        <p:cTn id="110" dur="1500"/>
                                        <p:tgtEl>
                                          <p:spTgt spid="16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06"/>
                                        </p:tgtEl>
                                      </p:cBhvr>
                                    </p:animEffect>
                                    <p:set>
                                      <p:cBhvr>
                                        <p:cTn id="118" dur="1" fill="hold">
                                          <p:stCondLst>
                                            <p:cond delay="499"/>
                                          </p:stCondLst>
                                        </p:cTn>
                                        <p:tgtEl>
                                          <p:spTgt spid="20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12"/>
                                        </p:tgtEl>
                                      </p:cBhvr>
                                    </p:animEffect>
                                    <p:set>
                                      <p:cBhvr>
                                        <p:cTn id="121" dur="1" fill="hold">
                                          <p:stCondLst>
                                            <p:cond delay="499"/>
                                          </p:stCondLst>
                                        </p:cTn>
                                        <p:tgtEl>
                                          <p:spTgt spid="21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65"/>
                                        </p:tgtEl>
                                      </p:cBhvr>
                                    </p:animEffect>
                                    <p:set>
                                      <p:cBhvr>
                                        <p:cTn id="124" dur="1" fill="hold">
                                          <p:stCondLst>
                                            <p:cond delay="499"/>
                                          </p:stCondLst>
                                        </p:cTn>
                                        <p:tgtEl>
                                          <p:spTgt spid="165"/>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28"/>
                                        </p:tgtEl>
                                      </p:cBhvr>
                                    </p:animEffect>
                                    <p:set>
                                      <p:cBhvr>
                                        <p:cTn id="127" dur="1" fill="hold">
                                          <p:stCondLst>
                                            <p:cond delay="499"/>
                                          </p:stCondLst>
                                        </p:cTn>
                                        <p:tgtEl>
                                          <p:spTgt spid="228"/>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35"/>
                                        </p:tgtEl>
                                      </p:cBhvr>
                                    </p:animEffect>
                                    <p:set>
                                      <p:cBhvr>
                                        <p:cTn id="130" dur="1" fill="hold">
                                          <p:stCondLst>
                                            <p:cond delay="499"/>
                                          </p:stCondLst>
                                        </p:cTn>
                                        <p:tgtEl>
                                          <p:spTgt spid="135"/>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20"/>
                                        </p:tgtEl>
                                      </p:cBhvr>
                                    </p:animEffect>
                                    <p:set>
                                      <p:cBhvr>
                                        <p:cTn id="133" dur="1" fill="hold">
                                          <p:stCondLst>
                                            <p:cond delay="499"/>
                                          </p:stCondLst>
                                        </p:cTn>
                                        <p:tgtEl>
                                          <p:spTgt spid="120"/>
                                        </p:tgtEl>
                                        <p:attrNameLst>
                                          <p:attrName>style.visibility</p:attrName>
                                        </p:attrNameLst>
                                      </p:cBhvr>
                                      <p:to>
                                        <p:strVal val="hidden"/>
                                      </p:to>
                                    </p:set>
                                  </p:childTnLst>
                                </p:cTn>
                              </p:par>
                              <p:par>
                                <p:cTn id="134" presetID="10" presetClass="entr" presetSubtype="0" fill="hold" grpId="0" nodeType="with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fade">
                                      <p:cBhvr>
                                        <p:cTn id="136" dur="500"/>
                                        <p:tgtEl>
                                          <p:spTgt spid="2"/>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4"/>
                                        </p:tgtEl>
                                        <p:attrNameLst>
                                          <p:attrName>style.visibility</p:attrName>
                                        </p:attrNameLst>
                                      </p:cBhvr>
                                      <p:to>
                                        <p:strVal val="visible"/>
                                      </p:to>
                                    </p:set>
                                    <p:animEffect transition="in" filter="fade">
                                      <p:cBhvr>
                                        <p:cTn id="140" dur="500"/>
                                        <p:tgtEl>
                                          <p:spTgt spid="14"/>
                                        </p:tgtEl>
                                      </p:cBhvr>
                                    </p:animEffect>
                                  </p:childTnLst>
                                </p:cTn>
                              </p:par>
                            </p:childTnLst>
                          </p:cTn>
                        </p:par>
                      </p:childTnLst>
                    </p:cTn>
                  </p:par>
                  <p:par>
                    <p:cTn id="141" fill="hold">
                      <p:stCondLst>
                        <p:cond delay="indefinite"/>
                      </p:stCondLst>
                      <p:childTnLst>
                        <p:par>
                          <p:cTn id="142" fill="hold">
                            <p:stCondLst>
                              <p:cond delay="0"/>
                            </p:stCondLst>
                            <p:childTnLst>
                              <p:par>
                                <p:cTn id="143" presetID="14" presetClass="exit" presetSubtype="10" fill="hold" nodeType="clickEffect">
                                  <p:stCondLst>
                                    <p:cond delay="0"/>
                                  </p:stCondLst>
                                  <p:childTnLst>
                                    <p:animEffect transition="out" filter="randombar(horizontal)">
                                      <p:cBhvr>
                                        <p:cTn id="144" dur="500"/>
                                        <p:tgtEl>
                                          <p:spTgt spid="13"/>
                                        </p:tgtEl>
                                      </p:cBhvr>
                                    </p:animEffect>
                                    <p:set>
                                      <p:cBhvr>
                                        <p:cTn id="145" dur="1" fill="hold">
                                          <p:stCondLst>
                                            <p:cond delay="499"/>
                                          </p:stCondLst>
                                        </p:cTn>
                                        <p:tgtEl>
                                          <p:spTgt spid="13"/>
                                        </p:tgtEl>
                                        <p:attrNameLst>
                                          <p:attrName>style.visibility</p:attrName>
                                        </p:attrNameLst>
                                      </p:cBhvr>
                                      <p:to>
                                        <p:strVal val="hidden"/>
                                      </p:to>
                                    </p:set>
                                  </p:childTnLst>
                                </p:cTn>
                              </p:par>
                              <p:par>
                                <p:cTn id="146" presetID="14" presetClass="exit" presetSubtype="10" fill="hold" nodeType="withEffect">
                                  <p:stCondLst>
                                    <p:cond delay="0"/>
                                  </p:stCondLst>
                                  <p:childTnLst>
                                    <p:animEffect transition="out" filter="randombar(horizontal)">
                                      <p:cBhvr>
                                        <p:cTn id="147" dur="500"/>
                                        <p:tgtEl>
                                          <p:spTgt spid="166"/>
                                        </p:tgtEl>
                                      </p:cBhvr>
                                    </p:animEffect>
                                    <p:set>
                                      <p:cBhvr>
                                        <p:cTn id="148" dur="1" fill="hold">
                                          <p:stCondLst>
                                            <p:cond delay="499"/>
                                          </p:stCondLst>
                                        </p:cTn>
                                        <p:tgtEl>
                                          <p:spTgt spid="166"/>
                                        </p:tgtEl>
                                        <p:attrNameLst>
                                          <p:attrName>style.visibility</p:attrName>
                                        </p:attrNameLst>
                                      </p:cBhvr>
                                      <p:to>
                                        <p:strVal val="hidden"/>
                                      </p:to>
                                    </p:set>
                                  </p:childTnLst>
                                </p:cTn>
                              </p:par>
                              <p:par>
                                <p:cTn id="149" presetID="14" presetClass="exit" presetSubtype="10" fill="hold" grpId="1" nodeType="withEffect">
                                  <p:stCondLst>
                                    <p:cond delay="0"/>
                                  </p:stCondLst>
                                  <p:childTnLst>
                                    <p:animEffect transition="out" filter="randombar(horizontal)">
                                      <p:cBhvr>
                                        <p:cTn id="150" dur="500"/>
                                        <p:tgtEl>
                                          <p:spTgt spid="158"/>
                                        </p:tgtEl>
                                      </p:cBhvr>
                                    </p:animEffect>
                                    <p:set>
                                      <p:cBhvr>
                                        <p:cTn id="151" dur="1" fill="hold">
                                          <p:stCondLst>
                                            <p:cond delay="499"/>
                                          </p:stCondLst>
                                        </p:cTn>
                                        <p:tgtEl>
                                          <p:spTgt spid="158"/>
                                        </p:tgtEl>
                                        <p:attrNameLst>
                                          <p:attrName>style.visibility</p:attrName>
                                        </p:attrNameLst>
                                      </p:cBhvr>
                                      <p:to>
                                        <p:strVal val="hidden"/>
                                      </p:to>
                                    </p:set>
                                  </p:childTnLst>
                                </p:cTn>
                              </p:par>
                              <p:par>
                                <p:cTn id="152" presetID="14" presetClass="exit" presetSubtype="10" fill="hold" nodeType="withEffect">
                                  <p:stCondLst>
                                    <p:cond delay="0"/>
                                  </p:stCondLst>
                                  <p:childTnLst>
                                    <p:animEffect transition="out" filter="randombar(horizontal)">
                                      <p:cBhvr>
                                        <p:cTn id="153" dur="500"/>
                                        <p:tgtEl>
                                          <p:spTgt spid="130"/>
                                        </p:tgtEl>
                                      </p:cBhvr>
                                    </p:animEffect>
                                    <p:set>
                                      <p:cBhvr>
                                        <p:cTn id="154" dur="1" fill="hold">
                                          <p:stCondLst>
                                            <p:cond delay="499"/>
                                          </p:stCondLst>
                                        </p:cTn>
                                        <p:tgtEl>
                                          <p:spTgt spid="130"/>
                                        </p:tgtEl>
                                        <p:attrNameLst>
                                          <p:attrName>style.visibility</p:attrName>
                                        </p:attrNameLst>
                                      </p:cBhvr>
                                      <p:to>
                                        <p:strVal val="hidden"/>
                                      </p:to>
                                    </p:set>
                                  </p:childTnLst>
                                </p:cTn>
                              </p:par>
                              <p:par>
                                <p:cTn id="155" presetID="14" presetClass="exit" presetSubtype="10" fill="hold" nodeType="withEffect">
                                  <p:stCondLst>
                                    <p:cond delay="0"/>
                                  </p:stCondLst>
                                  <p:childTnLst>
                                    <p:animEffect transition="out" filter="randombar(horizontal)">
                                      <p:cBhvr>
                                        <p:cTn id="156" dur="500"/>
                                        <p:tgtEl>
                                          <p:spTgt spid="218"/>
                                        </p:tgtEl>
                                      </p:cBhvr>
                                    </p:animEffect>
                                    <p:set>
                                      <p:cBhvr>
                                        <p:cTn id="157" dur="1" fill="hold">
                                          <p:stCondLst>
                                            <p:cond delay="499"/>
                                          </p:stCondLst>
                                        </p:cTn>
                                        <p:tgtEl>
                                          <p:spTgt spid="218"/>
                                        </p:tgtEl>
                                        <p:attrNameLst>
                                          <p:attrName>style.visibility</p:attrName>
                                        </p:attrNameLst>
                                      </p:cBhvr>
                                      <p:to>
                                        <p:strVal val="hidden"/>
                                      </p:to>
                                    </p:set>
                                  </p:childTnLst>
                                </p:cTn>
                              </p:par>
                              <p:par>
                                <p:cTn id="158" presetID="14" presetClass="exit" presetSubtype="10" fill="hold" nodeType="withEffect">
                                  <p:stCondLst>
                                    <p:cond delay="0"/>
                                  </p:stCondLst>
                                  <p:childTnLst>
                                    <p:animEffect transition="out" filter="randombar(horizontal)">
                                      <p:cBhvr>
                                        <p:cTn id="159" dur="500"/>
                                        <p:tgtEl>
                                          <p:spTgt spid="122"/>
                                        </p:tgtEl>
                                      </p:cBhvr>
                                    </p:animEffect>
                                    <p:set>
                                      <p:cBhvr>
                                        <p:cTn id="160" dur="1" fill="hold">
                                          <p:stCondLst>
                                            <p:cond delay="499"/>
                                          </p:stCondLst>
                                        </p:cTn>
                                        <p:tgtEl>
                                          <p:spTgt spid="122"/>
                                        </p:tgtEl>
                                        <p:attrNameLst>
                                          <p:attrName>style.visibility</p:attrName>
                                        </p:attrNameLst>
                                      </p:cBhvr>
                                      <p:to>
                                        <p:strVal val="hidden"/>
                                      </p:to>
                                    </p:set>
                                  </p:childTnLst>
                                </p:cTn>
                              </p:par>
                              <p:par>
                                <p:cTn id="161" presetID="14" presetClass="exit" presetSubtype="10" fill="hold" grpId="1" nodeType="withEffect">
                                  <p:stCondLst>
                                    <p:cond delay="0"/>
                                  </p:stCondLst>
                                  <p:childTnLst>
                                    <p:animEffect transition="out" filter="randombar(horizontal)">
                                      <p:cBhvr>
                                        <p:cTn id="162" dur="500"/>
                                        <p:tgtEl>
                                          <p:spTgt spid="129"/>
                                        </p:tgtEl>
                                      </p:cBhvr>
                                    </p:animEffect>
                                    <p:set>
                                      <p:cBhvr>
                                        <p:cTn id="163" dur="1" fill="hold">
                                          <p:stCondLst>
                                            <p:cond delay="499"/>
                                          </p:stCondLst>
                                        </p:cTn>
                                        <p:tgtEl>
                                          <p:spTgt spid="129"/>
                                        </p:tgtEl>
                                        <p:attrNameLst>
                                          <p:attrName>style.visibility</p:attrName>
                                        </p:attrNameLst>
                                      </p:cBhvr>
                                      <p:to>
                                        <p:strVal val="hidden"/>
                                      </p:to>
                                    </p:set>
                                  </p:childTnLst>
                                </p:cTn>
                              </p:par>
                              <p:par>
                                <p:cTn id="164" presetID="14" presetClass="exit" presetSubtype="10" fill="hold" grpId="1" nodeType="withEffect">
                                  <p:stCondLst>
                                    <p:cond delay="0"/>
                                  </p:stCondLst>
                                  <p:childTnLst>
                                    <p:animEffect transition="out" filter="randombar(horizontal)">
                                      <p:cBhvr>
                                        <p:cTn id="165" dur="500"/>
                                        <p:tgtEl>
                                          <p:spTgt spid="157"/>
                                        </p:tgtEl>
                                      </p:cBhvr>
                                    </p:animEffect>
                                    <p:set>
                                      <p:cBhvr>
                                        <p:cTn id="166" dur="1" fill="hold">
                                          <p:stCondLst>
                                            <p:cond delay="499"/>
                                          </p:stCondLst>
                                        </p:cTn>
                                        <p:tgtEl>
                                          <p:spTgt spid="157"/>
                                        </p:tgtEl>
                                        <p:attrNameLst>
                                          <p:attrName>style.visibility</p:attrName>
                                        </p:attrNameLst>
                                      </p:cBhvr>
                                      <p:to>
                                        <p:strVal val="hidden"/>
                                      </p:to>
                                    </p:set>
                                  </p:childTnLst>
                                </p:cTn>
                              </p:par>
                              <p:par>
                                <p:cTn id="167" presetID="14" presetClass="exit" presetSubtype="10" fill="hold" nodeType="withEffect">
                                  <p:stCondLst>
                                    <p:cond delay="0"/>
                                  </p:stCondLst>
                                  <p:childTnLst>
                                    <p:animEffect transition="out" filter="randombar(horizontal)">
                                      <p:cBhvr>
                                        <p:cTn id="168" dur="500"/>
                                        <p:tgtEl>
                                          <p:spTgt spid="224"/>
                                        </p:tgtEl>
                                      </p:cBhvr>
                                    </p:animEffect>
                                    <p:set>
                                      <p:cBhvr>
                                        <p:cTn id="169" dur="1" fill="hold">
                                          <p:stCondLst>
                                            <p:cond delay="499"/>
                                          </p:stCondLst>
                                        </p:cTn>
                                        <p:tgtEl>
                                          <p:spTgt spid="224"/>
                                        </p:tgtEl>
                                        <p:attrNameLst>
                                          <p:attrName>style.visibility</p:attrName>
                                        </p:attrNameLst>
                                      </p:cBhvr>
                                      <p:to>
                                        <p:strVal val="hidden"/>
                                      </p:to>
                                    </p:set>
                                  </p:childTnLst>
                                </p:cTn>
                              </p:par>
                              <p:par>
                                <p:cTn id="170" presetID="14" presetClass="exit" presetSubtype="10" fill="hold" nodeType="withEffect">
                                  <p:stCondLst>
                                    <p:cond delay="0"/>
                                  </p:stCondLst>
                                  <p:childTnLst>
                                    <p:animEffect transition="out" filter="randombar(horizontal)">
                                      <p:cBhvr>
                                        <p:cTn id="171" dur="500"/>
                                        <p:tgtEl>
                                          <p:spTgt spid="8"/>
                                        </p:tgtEl>
                                      </p:cBhvr>
                                    </p:animEffect>
                                    <p:set>
                                      <p:cBhvr>
                                        <p:cTn id="172" dur="1" fill="hold">
                                          <p:stCondLst>
                                            <p:cond delay="499"/>
                                          </p:stCondLst>
                                        </p:cTn>
                                        <p:tgtEl>
                                          <p:spTgt spid="8"/>
                                        </p:tgtEl>
                                        <p:attrNameLst>
                                          <p:attrName>style.visibility</p:attrName>
                                        </p:attrNameLst>
                                      </p:cBhvr>
                                      <p:to>
                                        <p:strVal val="hidden"/>
                                      </p:to>
                                    </p:set>
                                  </p:childTnLst>
                                </p:cTn>
                              </p:par>
                              <p:par>
                                <p:cTn id="173" presetID="14" presetClass="exit" presetSubtype="10" fill="hold" grpId="1" nodeType="withEffect">
                                  <p:stCondLst>
                                    <p:cond delay="0"/>
                                  </p:stCondLst>
                                  <p:childTnLst>
                                    <p:animEffect transition="out" filter="randombar(horizontal)">
                                      <p:cBhvr>
                                        <p:cTn id="174" dur="500"/>
                                        <p:tgtEl>
                                          <p:spTgt spid="160"/>
                                        </p:tgtEl>
                                      </p:cBhvr>
                                    </p:animEffect>
                                    <p:set>
                                      <p:cBhvr>
                                        <p:cTn id="175" dur="1" fill="hold">
                                          <p:stCondLst>
                                            <p:cond delay="499"/>
                                          </p:stCondLst>
                                        </p:cTn>
                                        <p:tgtEl>
                                          <p:spTgt spid="160"/>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166"/>
                                        </p:tgtEl>
                                        <p:attrNameLst>
                                          <p:attrName>style.visibility</p:attrName>
                                        </p:attrNameLst>
                                      </p:cBhvr>
                                      <p:to>
                                        <p:strVal val="visible"/>
                                      </p:to>
                                    </p:set>
                                    <p:animEffect transition="in" filter="fade">
                                      <p:cBhvr>
                                        <p:cTn id="180" dur="500"/>
                                        <p:tgtEl>
                                          <p:spTgt spid="166"/>
                                        </p:tgtEl>
                                      </p:cBhvr>
                                    </p:animEffect>
                                  </p:childTnLst>
                                </p:cTn>
                              </p:par>
                              <p:par>
                                <p:cTn id="181" presetID="22" presetClass="entr" presetSubtype="8" fill="hold" grpId="2" nodeType="withEffect">
                                  <p:stCondLst>
                                    <p:cond delay="0"/>
                                  </p:stCondLst>
                                  <p:childTnLst>
                                    <p:set>
                                      <p:cBhvr>
                                        <p:cTn id="182" dur="1" fill="hold">
                                          <p:stCondLst>
                                            <p:cond delay="0"/>
                                          </p:stCondLst>
                                        </p:cTn>
                                        <p:tgtEl>
                                          <p:spTgt spid="158"/>
                                        </p:tgtEl>
                                        <p:attrNameLst>
                                          <p:attrName>style.visibility</p:attrName>
                                        </p:attrNameLst>
                                      </p:cBhvr>
                                      <p:to>
                                        <p:strVal val="visible"/>
                                      </p:to>
                                    </p:set>
                                    <p:animEffect transition="in" filter="wipe(left)">
                                      <p:cBhvr>
                                        <p:cTn id="183" dur="500"/>
                                        <p:tgtEl>
                                          <p:spTgt spid="158"/>
                                        </p:tgtEl>
                                      </p:cBhvr>
                                    </p:animEffect>
                                  </p:childTnLst>
                                </p:cTn>
                              </p:par>
                              <p:par>
                                <p:cTn id="184" presetID="10" presetClass="entr" presetSubtype="0" fill="hold" nodeType="withEffect">
                                  <p:stCondLst>
                                    <p:cond delay="0"/>
                                  </p:stCondLst>
                                  <p:childTnLst>
                                    <p:set>
                                      <p:cBhvr>
                                        <p:cTn id="185" dur="1" fill="hold">
                                          <p:stCondLst>
                                            <p:cond delay="0"/>
                                          </p:stCondLst>
                                        </p:cTn>
                                        <p:tgtEl>
                                          <p:spTgt spid="8"/>
                                        </p:tgtEl>
                                        <p:attrNameLst>
                                          <p:attrName>style.visibility</p:attrName>
                                        </p:attrNameLst>
                                      </p:cBhvr>
                                      <p:to>
                                        <p:strVal val="visible"/>
                                      </p:to>
                                    </p:set>
                                    <p:animEffect transition="in" filter="fade">
                                      <p:cBhvr>
                                        <p:cTn id="186" dur="500"/>
                                        <p:tgtEl>
                                          <p:spTgt spid="8"/>
                                        </p:tgtEl>
                                      </p:cBhvr>
                                    </p:animEffect>
                                  </p:childTnLst>
                                </p:cTn>
                              </p:par>
                              <p:par>
                                <p:cTn id="187" presetID="1" presetClass="entr" presetSubtype="0" fill="hold" grpId="1" nodeType="withEffect">
                                  <p:stCondLst>
                                    <p:cond delay="0"/>
                                  </p:stCondLst>
                                  <p:childTnLst>
                                    <p:set>
                                      <p:cBhvr>
                                        <p:cTn id="188" dur="1" fill="hold">
                                          <p:stCondLst>
                                            <p:cond delay="0"/>
                                          </p:stCondLst>
                                        </p:cTn>
                                        <p:tgtEl>
                                          <p:spTgt spid="2"/>
                                        </p:tgtEl>
                                        <p:attrNameLst>
                                          <p:attrName>style.visibility</p:attrName>
                                        </p:attrNameLst>
                                      </p:cBhvr>
                                      <p:to>
                                        <p:strVal val="visible"/>
                                      </p:to>
                                    </p:set>
                                  </p:childTnLst>
                                </p:cTn>
                              </p:par>
                              <p:par>
                                <p:cTn id="189" presetID="10" presetClass="entr" presetSubtype="0" fill="hold" grpId="2" nodeType="withEffect">
                                  <p:stCondLst>
                                    <p:cond delay="250"/>
                                  </p:stCondLst>
                                  <p:childTnLst>
                                    <p:set>
                                      <p:cBhvr>
                                        <p:cTn id="190" dur="1" fill="hold">
                                          <p:stCondLst>
                                            <p:cond delay="0"/>
                                          </p:stCondLst>
                                        </p:cTn>
                                        <p:tgtEl>
                                          <p:spTgt spid="160"/>
                                        </p:tgtEl>
                                        <p:attrNameLst>
                                          <p:attrName>style.visibility</p:attrName>
                                        </p:attrNameLst>
                                      </p:cBhvr>
                                      <p:to>
                                        <p:strVal val="visible"/>
                                      </p:to>
                                    </p:set>
                                    <p:animEffect transition="in" filter="fade">
                                      <p:cBhvr>
                                        <p:cTn id="191" dur="500"/>
                                        <p:tgtEl>
                                          <p:spTgt spid="160"/>
                                        </p:tgtEl>
                                      </p:cBhvr>
                                    </p:animEffect>
                                  </p:childTnLst>
                                </p:cTn>
                              </p:par>
                              <p:par>
                                <p:cTn id="192" presetID="10" presetClass="entr" presetSubtype="0" fill="hold" nodeType="withEffect">
                                  <p:stCondLst>
                                    <p:cond delay="250"/>
                                  </p:stCondLst>
                                  <p:childTnLst>
                                    <p:set>
                                      <p:cBhvr>
                                        <p:cTn id="193" dur="1" fill="hold">
                                          <p:stCondLst>
                                            <p:cond delay="0"/>
                                          </p:stCondLst>
                                        </p:cTn>
                                        <p:tgtEl>
                                          <p:spTgt spid="13"/>
                                        </p:tgtEl>
                                        <p:attrNameLst>
                                          <p:attrName>style.visibility</p:attrName>
                                        </p:attrNameLst>
                                      </p:cBhvr>
                                      <p:to>
                                        <p:strVal val="visible"/>
                                      </p:to>
                                    </p:set>
                                    <p:animEffect transition="in" filter="fade">
                                      <p:cBhvr>
                                        <p:cTn id="194" dur="500"/>
                                        <p:tgtEl>
                                          <p:spTgt spid="13"/>
                                        </p:tgtEl>
                                      </p:cBhvr>
                                    </p:animEffect>
                                  </p:childTnLst>
                                </p:cTn>
                              </p:par>
                            </p:childTnLst>
                          </p:cTn>
                        </p:par>
                      </p:childTnLst>
                    </p:cTn>
                  </p:par>
                  <p:par>
                    <p:cTn id="195" fill="hold">
                      <p:stCondLst>
                        <p:cond delay="indefinite"/>
                      </p:stCondLst>
                      <p:childTnLst>
                        <p:par>
                          <p:cTn id="196" fill="hold">
                            <p:stCondLst>
                              <p:cond delay="0"/>
                            </p:stCondLst>
                            <p:childTnLst>
                              <p:par>
                                <p:cTn id="197" presetID="14" presetClass="entr" presetSubtype="10" fill="hold" grpId="0" nodeType="clickEffect">
                                  <p:stCondLst>
                                    <p:cond delay="0"/>
                                  </p:stCondLst>
                                  <p:childTnLst>
                                    <p:set>
                                      <p:cBhvr>
                                        <p:cTn id="198" dur="1" fill="hold">
                                          <p:stCondLst>
                                            <p:cond delay="0"/>
                                          </p:stCondLst>
                                        </p:cTn>
                                        <p:tgtEl>
                                          <p:spTgt spid="97"/>
                                        </p:tgtEl>
                                        <p:attrNameLst>
                                          <p:attrName>style.visibility</p:attrName>
                                        </p:attrNameLst>
                                      </p:cBhvr>
                                      <p:to>
                                        <p:strVal val="visible"/>
                                      </p:to>
                                    </p:set>
                                    <p:animEffect transition="in" filter="randombar(horizontal)">
                                      <p:cBhvr>
                                        <p:cTn id="199" dur="300"/>
                                        <p:tgtEl>
                                          <p:spTgt spid="97"/>
                                        </p:tgtEl>
                                      </p:cBhvr>
                                    </p:animEffect>
                                  </p:childTnLst>
                                </p:cTn>
                              </p:par>
                            </p:childTnLst>
                          </p:cTn>
                        </p:par>
                        <p:par>
                          <p:cTn id="200" fill="hold">
                            <p:stCondLst>
                              <p:cond delay="300"/>
                            </p:stCondLst>
                            <p:childTnLst>
                              <p:par>
                                <p:cTn id="201" presetID="14" presetClass="entr" presetSubtype="10" fill="hold" grpId="0" nodeType="after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randombar(horizontal)">
                                      <p:cBhvr>
                                        <p:cTn id="203" dur="300"/>
                                        <p:tgtEl>
                                          <p:spTgt spid="98"/>
                                        </p:tgtEl>
                                      </p:cBhvr>
                                    </p:animEffect>
                                  </p:childTnLst>
                                </p:cTn>
                              </p:par>
                            </p:childTnLst>
                          </p:cTn>
                        </p:par>
                        <p:par>
                          <p:cTn id="204" fill="hold">
                            <p:stCondLst>
                              <p:cond delay="600"/>
                            </p:stCondLst>
                            <p:childTnLst>
                              <p:par>
                                <p:cTn id="205" presetID="14" presetClass="entr" presetSubtype="10" fill="hold" grpId="0" nodeType="afterEffect">
                                  <p:stCondLst>
                                    <p:cond delay="0"/>
                                  </p:stCondLst>
                                  <p:childTnLst>
                                    <p:set>
                                      <p:cBhvr>
                                        <p:cTn id="206" dur="1" fill="hold">
                                          <p:stCondLst>
                                            <p:cond delay="0"/>
                                          </p:stCondLst>
                                        </p:cTn>
                                        <p:tgtEl>
                                          <p:spTgt spid="105"/>
                                        </p:tgtEl>
                                        <p:attrNameLst>
                                          <p:attrName>style.visibility</p:attrName>
                                        </p:attrNameLst>
                                      </p:cBhvr>
                                      <p:to>
                                        <p:strVal val="visible"/>
                                      </p:to>
                                    </p:set>
                                    <p:animEffect transition="in" filter="randombar(horizontal)">
                                      <p:cBhvr>
                                        <p:cTn id="207" dur="300"/>
                                        <p:tgtEl>
                                          <p:spTgt spid="105"/>
                                        </p:tgtEl>
                                      </p:cBhvr>
                                    </p:animEffect>
                                  </p:childTnLst>
                                </p:cTn>
                              </p:par>
                            </p:childTnLst>
                          </p:cTn>
                        </p:par>
                        <p:par>
                          <p:cTn id="208" fill="hold">
                            <p:stCondLst>
                              <p:cond delay="900"/>
                            </p:stCondLst>
                            <p:childTnLst>
                              <p:par>
                                <p:cTn id="209" presetID="14" presetClass="entr" presetSubtype="10" fill="hold" grpId="0" nodeType="afterEffect">
                                  <p:stCondLst>
                                    <p:cond delay="0"/>
                                  </p:stCondLst>
                                  <p:childTnLst>
                                    <p:set>
                                      <p:cBhvr>
                                        <p:cTn id="210" dur="1" fill="hold">
                                          <p:stCondLst>
                                            <p:cond delay="0"/>
                                          </p:stCondLst>
                                        </p:cTn>
                                        <p:tgtEl>
                                          <p:spTgt spid="106"/>
                                        </p:tgtEl>
                                        <p:attrNameLst>
                                          <p:attrName>style.visibility</p:attrName>
                                        </p:attrNameLst>
                                      </p:cBhvr>
                                      <p:to>
                                        <p:strVal val="visible"/>
                                      </p:to>
                                    </p:set>
                                    <p:animEffect transition="in" filter="randombar(horizontal)">
                                      <p:cBhvr>
                                        <p:cTn id="211" dur="300"/>
                                        <p:tgtEl>
                                          <p:spTgt spid="106"/>
                                        </p:tgtEl>
                                      </p:cBhvr>
                                    </p:animEffect>
                                  </p:childTnLst>
                                </p:cTn>
                              </p:par>
                            </p:childTnLst>
                          </p:cTn>
                        </p:par>
                        <p:par>
                          <p:cTn id="212" fill="hold">
                            <p:stCondLst>
                              <p:cond delay="1200"/>
                            </p:stCondLst>
                            <p:childTnLst>
                              <p:par>
                                <p:cTn id="213" presetID="14" presetClass="entr" presetSubtype="10" fill="hold" grpId="0" nodeType="afterEffect">
                                  <p:stCondLst>
                                    <p:cond delay="0"/>
                                  </p:stCondLst>
                                  <p:childTnLst>
                                    <p:set>
                                      <p:cBhvr>
                                        <p:cTn id="214" dur="1" fill="hold">
                                          <p:stCondLst>
                                            <p:cond delay="0"/>
                                          </p:stCondLst>
                                        </p:cTn>
                                        <p:tgtEl>
                                          <p:spTgt spid="107"/>
                                        </p:tgtEl>
                                        <p:attrNameLst>
                                          <p:attrName>style.visibility</p:attrName>
                                        </p:attrNameLst>
                                      </p:cBhvr>
                                      <p:to>
                                        <p:strVal val="visible"/>
                                      </p:to>
                                    </p:set>
                                    <p:animEffect transition="in" filter="randombar(horizontal)">
                                      <p:cBhvr>
                                        <p:cTn id="215" dur="300"/>
                                        <p:tgtEl>
                                          <p:spTgt spid="107"/>
                                        </p:tgtEl>
                                      </p:cBhvr>
                                    </p:animEffect>
                                  </p:childTnLst>
                                </p:cTn>
                              </p:par>
                            </p:childTnLst>
                          </p:cTn>
                        </p:par>
                        <p:par>
                          <p:cTn id="216" fill="hold">
                            <p:stCondLst>
                              <p:cond delay="1500"/>
                            </p:stCondLst>
                            <p:childTnLst>
                              <p:par>
                                <p:cTn id="217" presetID="14" presetClass="entr" presetSubtype="10" fill="hold" grpId="0" nodeType="afterEffect">
                                  <p:stCondLst>
                                    <p:cond delay="0"/>
                                  </p:stCondLst>
                                  <p:childTnLst>
                                    <p:set>
                                      <p:cBhvr>
                                        <p:cTn id="218" dur="1" fill="hold">
                                          <p:stCondLst>
                                            <p:cond delay="0"/>
                                          </p:stCondLst>
                                        </p:cTn>
                                        <p:tgtEl>
                                          <p:spTgt spid="108"/>
                                        </p:tgtEl>
                                        <p:attrNameLst>
                                          <p:attrName>style.visibility</p:attrName>
                                        </p:attrNameLst>
                                      </p:cBhvr>
                                      <p:to>
                                        <p:strVal val="visible"/>
                                      </p:to>
                                    </p:set>
                                    <p:animEffect transition="in" filter="randombar(horizontal)">
                                      <p:cBhvr>
                                        <p:cTn id="219" dur="300"/>
                                        <p:tgtEl>
                                          <p:spTgt spid="108"/>
                                        </p:tgtEl>
                                      </p:cBhvr>
                                    </p:animEffect>
                                  </p:childTnLst>
                                </p:cTn>
                              </p:par>
                            </p:childTnLst>
                          </p:cTn>
                        </p:par>
                        <p:par>
                          <p:cTn id="220" fill="hold">
                            <p:stCondLst>
                              <p:cond delay="1800"/>
                            </p:stCondLst>
                            <p:childTnLst>
                              <p:par>
                                <p:cTn id="221" presetID="14" presetClass="entr" presetSubtype="10" fill="hold" grpId="0" nodeType="afterEffect">
                                  <p:stCondLst>
                                    <p:cond delay="0"/>
                                  </p:stCondLst>
                                  <p:childTnLst>
                                    <p:set>
                                      <p:cBhvr>
                                        <p:cTn id="222" dur="1" fill="hold">
                                          <p:stCondLst>
                                            <p:cond delay="0"/>
                                          </p:stCondLst>
                                        </p:cTn>
                                        <p:tgtEl>
                                          <p:spTgt spid="109"/>
                                        </p:tgtEl>
                                        <p:attrNameLst>
                                          <p:attrName>style.visibility</p:attrName>
                                        </p:attrNameLst>
                                      </p:cBhvr>
                                      <p:to>
                                        <p:strVal val="visible"/>
                                      </p:to>
                                    </p:set>
                                    <p:animEffect transition="in" filter="randombar(horizontal)">
                                      <p:cBhvr>
                                        <p:cTn id="223" dur="3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58" grpId="2" animBg="1"/>
      <p:bldP spid="160" grpId="0" animBg="1"/>
      <p:bldP spid="160" grpId="1" animBg="1"/>
      <p:bldP spid="160" grpId="2" animBg="1"/>
      <p:bldP spid="2" grpId="0" animBg="1"/>
      <p:bldP spid="2" grpId="1" animBg="1"/>
      <p:bldP spid="120" grpId="0" animBg="1"/>
      <p:bldP spid="120" grpId="1" animBg="1"/>
      <p:bldP spid="129" grpId="0" animBg="1"/>
      <p:bldP spid="129" grpId="1" animBg="1"/>
      <p:bldP spid="135" grpId="0" animBg="1"/>
      <p:bldP spid="135" grpId="1" animBg="1"/>
      <p:bldP spid="157" grpId="0" animBg="1"/>
      <p:bldP spid="157" grpId="1" animBg="1"/>
      <p:bldP spid="14" grpId="0"/>
      <p:bldP spid="97" grpId="0" animBg="1"/>
      <p:bldP spid="98" grpId="0" animBg="1"/>
      <p:bldP spid="105" grpId="0" animBg="1"/>
      <p:bldP spid="106" grpId="0" animBg="1"/>
      <p:bldP spid="107" grpId="0" animBg="1"/>
      <p:bldP spid="108" grpId="0" animBg="1"/>
      <p:bldP spid="10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CE9D9-9B3B-49D8-A4B0-104186796665}"/>
              </a:ext>
            </a:extLst>
          </p:cNvPr>
          <p:cNvSpPr>
            <a:spLocks noGrp="1"/>
          </p:cNvSpPr>
          <p:nvPr>
            <p:ph type="title"/>
          </p:nvPr>
        </p:nvSpPr>
        <p:spPr/>
        <p:txBody>
          <a:bodyPr/>
          <a:lstStyle/>
          <a:p>
            <a:r>
              <a:rPr lang="en-US" dirty="0"/>
              <a:t>Build</a:t>
            </a:r>
          </a:p>
        </p:txBody>
      </p:sp>
    </p:spTree>
    <p:extLst>
      <p:ext uri="{BB962C8B-B14F-4D97-AF65-F5344CB8AC3E}">
        <p14:creationId xmlns:p14="http://schemas.microsoft.com/office/powerpoint/2010/main" val="135245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6675120" cy="923330"/>
          </a:xfrm>
        </p:spPr>
        <p:txBody>
          <a:bodyPr/>
          <a:lstStyle/>
          <a:p>
            <a:r>
              <a:rPr lang="en-US" dirty="0"/>
              <a:t>Docker Build</a:t>
            </a:r>
          </a:p>
          <a:p>
            <a:r>
              <a:rPr lang="en-US" dirty="0"/>
              <a:t>Docker Run</a:t>
            </a:r>
          </a:p>
          <a:p>
            <a:r>
              <a:rPr lang="en-US" dirty="0"/>
              <a:t>…the inner loop</a:t>
            </a:r>
          </a:p>
        </p:txBody>
      </p:sp>
    </p:spTree>
    <p:extLst>
      <p:ext uri="{BB962C8B-B14F-4D97-AF65-F5344CB8AC3E}">
        <p14:creationId xmlns:p14="http://schemas.microsoft.com/office/powerpoint/2010/main" val="2947510367"/>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FFCC63-98F2-41F9-B5D6-E4867C5AE391}">
  <ds:schemaRefs>
    <ds:schemaRef ds:uri="670f2bc3-833b-4a76-b13f-f7d6db0b8f4d"/>
    <ds:schemaRef ds:uri="80b0474e-37b4-4751-81bc-12d512118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6024</TotalTime>
  <Words>3082</Words>
  <Application>Microsoft Office PowerPoint</Application>
  <PresentationFormat>Widescreen</PresentationFormat>
  <Paragraphs>1018</Paragraphs>
  <Slides>47</Slides>
  <Notes>25</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Arial</vt:lpstr>
      <vt:lpstr>Calibri</vt:lpstr>
      <vt:lpstr>Cambria Math</vt:lpstr>
      <vt:lpstr>Consolas</vt:lpstr>
      <vt:lpstr>Courier New</vt:lpstr>
      <vt:lpstr>Lucida Console</vt:lpstr>
      <vt:lpstr>Segoe UI</vt:lpstr>
      <vt:lpstr>Segoe UI Light</vt:lpstr>
      <vt:lpstr>Segoe UI Semibold</vt:lpstr>
      <vt:lpstr>Segoe UI Semilight</vt:lpstr>
      <vt:lpstr>Wingdings</vt:lpstr>
      <vt:lpstr>5-50195_Microsoft_Build_Template</vt:lpstr>
      <vt:lpstr>LayoutColored</vt:lpstr>
      <vt:lpstr>PowerPoint Presentation</vt:lpstr>
      <vt:lpstr>Building, Running, Patching Docker Containers –  The Paradigm Shift</vt:lpstr>
      <vt:lpstr>PowerPoint Presentation</vt:lpstr>
      <vt:lpstr>Shipping Manifest</vt:lpstr>
      <vt:lpstr>Demo       Reference Architecture</vt:lpstr>
      <vt:lpstr>PowerPoint Presentation</vt:lpstr>
      <vt:lpstr>Today’s Container DevOps Workflow</vt:lpstr>
      <vt:lpstr>Build</vt:lpstr>
      <vt:lpstr>Demo</vt:lpstr>
      <vt:lpstr>Docker Multi-Stage Builds</vt:lpstr>
      <vt:lpstr>Configuration </vt:lpstr>
      <vt:lpstr>Extracting Configuration</vt:lpstr>
      <vt:lpstr>Demo</vt:lpstr>
      <vt:lpstr>Committing Code </vt:lpstr>
      <vt:lpstr>Current Build Infrastructure</vt:lpstr>
      <vt:lpstr>Container Builds - using a Container Mindset</vt:lpstr>
      <vt:lpstr>Announcing ACR Build  A primitive of container  lifecycle management</vt:lpstr>
      <vt:lpstr>Today’s Container DevOps Workflow</vt:lpstr>
      <vt:lpstr>Container Lifecycle Primitives</vt:lpstr>
      <vt:lpstr>ACR Build: Container OS &amp; Framework Patching</vt:lpstr>
      <vt:lpstr>Demo</vt:lpstr>
      <vt:lpstr>ACR Build</vt:lpstr>
      <vt:lpstr>Testing Built Containers…</vt:lpstr>
      <vt:lpstr>Testing Built Containers</vt:lpstr>
      <vt:lpstr>Demo</vt:lpstr>
      <vt:lpstr>Testing Built Containers</vt:lpstr>
      <vt:lpstr>Run</vt:lpstr>
      <vt:lpstr>Deploying &amp; Managing “Unreliable” Systems</vt:lpstr>
      <vt:lpstr>Service Boundary Definition</vt:lpstr>
      <vt:lpstr>Helm – what are the controls you need to know?</vt:lpstr>
      <vt:lpstr>Demo</vt:lpstr>
      <vt:lpstr>Patch</vt:lpstr>
      <vt:lpstr>PowerPoint Presentation</vt:lpstr>
      <vt:lpstr>PowerPoint Presentation</vt:lpstr>
      <vt:lpstr>PowerPoint Presentation</vt:lpstr>
      <vt:lpstr>Demo</vt:lpstr>
      <vt:lpstr>PowerPoint Presentation</vt:lpstr>
      <vt:lpstr>Image Tagging </vt:lpstr>
      <vt:lpstr>PowerPoint Presentation</vt:lpstr>
      <vt:lpstr>Demo</vt:lpstr>
      <vt:lpstr>Tagging Techniques</vt:lpstr>
      <vt:lpstr>Image Tagging</vt:lpstr>
      <vt:lpstr>Coming into port…</vt:lpstr>
      <vt:lpstr>Info</vt:lpstr>
      <vt:lpstr>Related Breakout Sessions</vt:lpstr>
      <vt:lpstr>Please Complete An Evaluation Form for every session you attend.   Your input is important!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58</cp:revision>
  <dcterms:modified xsi:type="dcterms:W3CDTF">2018-05-08T23:30:57Z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